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88" r:id="rId4"/>
    <p:sldId id="290" r:id="rId5"/>
    <p:sldId id="291" r:id="rId6"/>
    <p:sldId id="292" r:id="rId7"/>
    <p:sldId id="293" r:id="rId8"/>
    <p:sldId id="298" r:id="rId9"/>
    <p:sldId id="294" r:id="rId10"/>
    <p:sldId id="295" r:id="rId11"/>
    <p:sldId id="296" r:id="rId12"/>
    <p:sldId id="297" r:id="rId13"/>
    <p:sldId id="300" r:id="rId14"/>
    <p:sldId id="281" r:id="rId15"/>
    <p:sldId id="299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2" r:id="rId29"/>
    <p:sldId id="314" r:id="rId30"/>
    <p:sldId id="287" r:id="rId31"/>
    <p:sldId id="315" r:id="rId32"/>
    <p:sldId id="316" r:id="rId33"/>
    <p:sldId id="317" r:id="rId34"/>
    <p:sldId id="318" r:id="rId35"/>
    <p:sldId id="319" r:id="rId36"/>
    <p:sldId id="320" r:id="rId37"/>
    <p:sldId id="322" r:id="rId38"/>
    <p:sldId id="321" r:id="rId39"/>
    <p:sldId id="323" r:id="rId40"/>
    <p:sldId id="324" r:id="rId41"/>
    <p:sldId id="325" r:id="rId42"/>
    <p:sldId id="326" r:id="rId43"/>
    <p:sldId id="327" r:id="rId44"/>
    <p:sldId id="289" r:id="rId45"/>
    <p:sldId id="336" r:id="rId46"/>
    <p:sldId id="328" r:id="rId47"/>
    <p:sldId id="329" r:id="rId48"/>
    <p:sldId id="331" r:id="rId49"/>
    <p:sldId id="330" r:id="rId50"/>
    <p:sldId id="332" r:id="rId51"/>
    <p:sldId id="333" r:id="rId52"/>
    <p:sldId id="334" r:id="rId53"/>
    <p:sldId id="337" r:id="rId54"/>
    <p:sldId id="28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 jianqiang" initials="sj" lastIdx="1" clrIdx="0">
    <p:extLst>
      <p:ext uri="{19B8F6BF-5375-455C-9EA6-DF929625EA0E}">
        <p15:presenceInfo xmlns:p15="http://schemas.microsoft.com/office/powerpoint/2012/main" userId="965f0911a12bf7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C4E"/>
    <a:srgbClr val="102446"/>
    <a:srgbClr val="20FAF8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9EC38-B535-43F1-803E-4678C2A4FD0B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409D8-5DB8-4A98-B740-A954047F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2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4375261-450F-468D-9A23-09740FD03354}" type="datetime1">
              <a:rPr lang="zh-CN" altLang="en-US" smtClean="0"/>
              <a:t>2022/3/10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深圳信息职业技术学院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6E3BD93-3F95-4C42-B177-8A882F9BE497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CAF39586-7B92-49E0-B177-9F09B536E575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E890E0DA-1CB7-4FF5-A4C2-31453E3FFC4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9B67436-DF71-4C62-B8C3-97C151ACF6FA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F60DB07-0804-4246-AD42-74D32AE89872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92FB79B-0444-4CD9-82DD-7FB5154048B2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BC6D491-75FE-4D71-8EC1-F515E0149CD9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F9A802EE-B903-4785-94C4-23B93CDA5F3B}" type="datetime1">
              <a:rPr lang="zh-CN" altLang="en-US" smtClean="0"/>
              <a:t>2022/3/10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3C7F09C-2D7D-47CE-B0A6-4CBA09C6AFF4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0142162-F873-4EE1-B6A3-0ACC3342BDD0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深圳信息职业技术学院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hyperlink" Target="https://so.csdn.net/so/search?q=%E6%96%87%E6%9C%AC&amp;spm=1001.2101.3001.7020" TargetMode="External"/><Relationship Id="rId2" Type="http://schemas.openxmlformats.org/officeDocument/2006/relationships/hyperlink" Target="https://so.csdn.net/so/search?q=%E5%8F%AF%E6%89%A7%E8%A1%8C%E6%96%87%E4%BB%B6&amp;spm=1001.2101.3001.7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so.csdn.net/so/search?q=%E5%8E%8B%E7%BC%A9%E6%96%87%E4%BB%B6&amp;spm=1001.2101.3001.7020" TargetMode="Externa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configuration&amp;spm=1001.2101.3001.7020" TargetMode="External"/><Relationship Id="rId2" Type="http://schemas.openxmlformats.org/officeDocument/2006/relationships/hyperlink" Target="https://so.csdn.net/so/search?q=%E4%BA%8C%E8%BF%9B%E5%88%B6&amp;spm=1001.2101.3001.702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.csdn.net/so/search?q=Ubuntu&amp;spm=1001.2101.3001.7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inyin.sogou.com/linu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8502D23-93C4-4B2E-A531-53095561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04" y="1312454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370205" y="254000"/>
            <a:ext cx="2379345" cy="598170"/>
            <a:chOff x="891" y="418"/>
            <a:chExt cx="3747" cy="942"/>
          </a:xfrm>
        </p:grpSpPr>
        <p:sp>
          <p:nvSpPr>
            <p:cNvPr id="13" name="文本框 12"/>
            <p:cNvSpPr txBox="1"/>
            <p:nvPr/>
          </p:nvSpPr>
          <p:spPr>
            <a:xfrm>
              <a:off x="891" y="418"/>
              <a:ext cx="3747" cy="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altLang="zh-CN" cap="all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</a:endParaRPr>
            </a:p>
            <a:p>
              <a:pPr algn="l">
                <a:lnSpc>
                  <a:spcPct val="110000"/>
                </a:lnSpc>
              </a:pPr>
              <a:endParaRPr lang="en-US" altLang="zh-CN" sz="1200" cap="all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25" y="1262"/>
              <a:ext cx="1304" cy="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5769" y="2223721"/>
            <a:ext cx="6366128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嵌入式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Linux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操作系统应用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93508" y="5072799"/>
            <a:ext cx="667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rgbClr val="FFFF0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人工智能技术应用教研室</a:t>
            </a:r>
            <a:endParaRPr lang="en-US" altLang="zh-CN" sz="2400" cap="all" dirty="0">
              <a:solidFill>
                <a:srgbClr val="FFFF00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598805" y="3596323"/>
            <a:ext cx="7915275" cy="303530"/>
            <a:chOff x="-284" y="5940"/>
            <a:chExt cx="10800" cy="478"/>
          </a:xfrm>
        </p:grpSpPr>
        <p:pic>
          <p:nvPicPr>
            <p:cNvPr id="24" name="图片 23" descr="放飞纸飞机"/>
            <p:cNvPicPr>
              <a:picLocks noChangeAspect="1"/>
            </p:cNvPicPr>
            <p:nvPr/>
          </p:nvPicPr>
          <p:blipFill>
            <a:blip r:embed="rId5"/>
            <a:srcRect t="55477" b="32404"/>
            <a:stretch>
              <a:fillRect/>
            </a:stretch>
          </p:blipFill>
          <p:spPr>
            <a:xfrm>
              <a:off x="-284" y="5940"/>
              <a:ext cx="10800" cy="478"/>
            </a:xfrm>
            <a:prstGeom prst="rect">
              <a:avLst/>
            </a:prstGeom>
          </p:spPr>
        </p:pic>
        <p:pic>
          <p:nvPicPr>
            <p:cNvPr id="25" name="图片 24" descr="放飞纸飞机"/>
            <p:cNvPicPr>
              <a:picLocks noChangeAspect="1"/>
            </p:cNvPicPr>
            <p:nvPr/>
          </p:nvPicPr>
          <p:blipFill>
            <a:blip r:embed="rId6"/>
            <a:srcRect l="37755" t="35657" r="41439" b="50880"/>
            <a:stretch>
              <a:fillRect/>
            </a:stretch>
          </p:blipFill>
          <p:spPr>
            <a:xfrm>
              <a:off x="1025" y="6061"/>
              <a:ext cx="6668" cy="288"/>
            </a:xfrm>
            <a:prstGeom prst="rect">
              <a:avLst/>
            </a:prstGeom>
          </p:spPr>
        </p:pic>
      </p:grpSp>
      <p:sp>
        <p:nvSpPr>
          <p:cNvPr id="4" name="等腰三角形 3"/>
          <p:cNvSpPr/>
          <p:nvPr/>
        </p:nvSpPr>
        <p:spPr>
          <a:xfrm rot="16200000" flipV="1">
            <a:off x="-585470" y="979170"/>
            <a:ext cx="2571750" cy="1386205"/>
          </a:xfrm>
          <a:prstGeom prst="triangle">
            <a:avLst>
              <a:gd name="adj" fmla="val 32631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E623B0-7BA7-4B0E-BB0A-93EE139D6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" y="11561"/>
            <a:ext cx="5954229" cy="8406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3CBEA3-0579-4582-A756-3190CE6EC9EA}"/>
              </a:ext>
            </a:extLst>
          </p:cNvPr>
          <p:cNvSpPr txBox="1"/>
          <p:nvPr/>
        </p:nvSpPr>
        <p:spPr>
          <a:xfrm>
            <a:off x="2401257" y="4317521"/>
            <a:ext cx="222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盛建强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E3E401-F2F4-4175-B104-3ECF5E90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00" y="345092"/>
            <a:ext cx="10969200" cy="19588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99EA"/>
                </a:solidFill>
                <a:latin typeface="-apple-system"/>
              </a:rPr>
              <a:t>子任务：</a:t>
            </a:r>
            <a:r>
              <a:rPr lang="zh-CN" altLang="en-US" sz="2400" b="0" i="0" dirty="0">
                <a:solidFill>
                  <a:srgbClr val="3399EA"/>
                </a:solidFill>
                <a:effectLst/>
                <a:latin typeface="-apple-system"/>
              </a:rPr>
              <a:t>找到安装包所在的路径</a:t>
            </a:r>
            <a:endParaRPr lang="en-US" altLang="zh-CN" sz="2400" b="0" i="0" dirty="0">
              <a:solidFill>
                <a:srgbClr val="3399EA"/>
              </a:solidFill>
              <a:effectLst/>
              <a:latin typeface="-apple-system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b="0" i="0" dirty="0">
                <a:solidFill>
                  <a:srgbClr val="3399EA"/>
                </a:solidFill>
                <a:effectLst/>
                <a:latin typeface="-apple-system"/>
              </a:rPr>
              <a:t>技能点：</a:t>
            </a:r>
            <a:endParaRPr lang="en-US" altLang="zh-CN" b="0" i="0" dirty="0">
              <a:solidFill>
                <a:srgbClr val="3399EA"/>
              </a:solidFill>
              <a:effectLst/>
              <a:latin typeface="-apple-system"/>
            </a:endParaRP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3399EA"/>
                </a:solidFill>
                <a:latin typeface="-apple-system"/>
              </a:rPr>
              <a:t>熟悉</a:t>
            </a:r>
            <a:r>
              <a:rPr lang="en-US" altLang="zh-CN" dirty="0">
                <a:solidFill>
                  <a:srgbClr val="3399EA"/>
                </a:solidFill>
                <a:latin typeface="-apple-system"/>
              </a:rPr>
              <a:t>Linux</a:t>
            </a:r>
            <a:r>
              <a:rPr lang="zh-CN" altLang="en-US" dirty="0">
                <a:solidFill>
                  <a:srgbClr val="3399EA"/>
                </a:solidFill>
                <a:latin typeface="-apple-system"/>
              </a:rPr>
              <a:t>文件目录结构</a:t>
            </a:r>
            <a:endParaRPr lang="en-US" altLang="zh-CN" b="0" i="0" dirty="0">
              <a:solidFill>
                <a:srgbClr val="3399EA"/>
              </a:solidFill>
              <a:effectLst/>
              <a:latin typeface="-apple-system"/>
            </a:endParaRP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掌握相关命令使用：</a:t>
            </a:r>
            <a:r>
              <a:rPr lang="en-US" altLang="zh-CN" dirty="0">
                <a:solidFill>
                  <a:schemeClr val="accent1"/>
                </a:solidFill>
              </a:rPr>
              <a:t>locale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ls, cd, </a:t>
            </a:r>
            <a:r>
              <a:rPr lang="en-US" altLang="zh-CN" dirty="0" err="1">
                <a:solidFill>
                  <a:schemeClr val="accent1"/>
                </a:solidFill>
              </a:rPr>
              <a:t>pwd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sudo</a:t>
            </a:r>
            <a:r>
              <a:rPr lang="en-US" altLang="zh-CN" dirty="0">
                <a:solidFill>
                  <a:schemeClr val="accent1"/>
                </a:solidFill>
              </a:rPr>
              <a:t>, apt, cp, </a:t>
            </a:r>
            <a:r>
              <a:rPr lang="en-US" altLang="zh-CN" dirty="0" err="1">
                <a:solidFill>
                  <a:schemeClr val="accent1"/>
                </a:solidFill>
              </a:rPr>
              <a:t>whereis</a:t>
            </a:r>
            <a:r>
              <a:rPr lang="en-US" altLang="zh-CN" dirty="0">
                <a:solidFill>
                  <a:schemeClr val="accent1"/>
                </a:solidFill>
              </a:rPr>
              <a:t>, locate</a:t>
            </a:r>
            <a:r>
              <a:rPr lang="zh-CN" altLang="en-US" dirty="0">
                <a:solidFill>
                  <a:schemeClr val="accent1"/>
                </a:solidFill>
              </a:rPr>
              <a:t>等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EE511-8678-446D-B81C-88D8F577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5BF9B-F41E-43B2-AC19-6ADB8C22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25BC8-9D0A-4118-9CDD-5988280C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BFB1D8D-48DF-401D-B5DA-9F57BE795340}"/>
              </a:ext>
            </a:extLst>
          </p:cNvPr>
          <p:cNvSpPr txBox="1">
            <a:spLocks noChangeArrowheads="1"/>
          </p:cNvSpPr>
          <p:nvPr/>
        </p:nvSpPr>
        <p:spPr>
          <a:xfrm>
            <a:off x="745565" y="2303930"/>
            <a:ext cx="8229600" cy="4525962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zh-CN" sz="2500" dirty="0"/>
              <a:t>1</a:t>
            </a:r>
            <a:r>
              <a:rPr lang="zh-CN" altLang="en-US" sz="2500" dirty="0"/>
              <a:t>．路径</a:t>
            </a:r>
          </a:p>
          <a:p>
            <a:pPr lvl="1">
              <a:lnSpc>
                <a:spcPct val="90000"/>
              </a:lnSpc>
            </a:pPr>
            <a:r>
              <a:rPr lang="en-US" altLang="zh-CN" sz="2500" dirty="0"/>
              <a:t>2</a:t>
            </a:r>
            <a:r>
              <a:rPr lang="zh-CN" altLang="en-US" sz="2500" dirty="0"/>
              <a:t>．主目录和工作目录</a:t>
            </a:r>
          </a:p>
          <a:p>
            <a:pPr lvl="3">
              <a:lnSpc>
                <a:spcPct val="90000"/>
              </a:lnSpc>
            </a:pPr>
            <a:r>
              <a:rPr lang="zh-CN" altLang="en-US" sz="1900" dirty="0"/>
              <a:t>每个登录用户都有一个主目录（也称为</a:t>
            </a:r>
            <a:r>
              <a:rPr lang="en-US" altLang="zh-CN" sz="1900" dirty="0"/>
              <a:t>home</a:t>
            </a:r>
            <a:r>
              <a:rPr lang="zh-CN" altLang="en-US" sz="1900" dirty="0"/>
              <a:t>目录）</a:t>
            </a:r>
          </a:p>
          <a:p>
            <a:pPr lvl="3">
              <a:lnSpc>
                <a:spcPct val="90000"/>
              </a:lnSpc>
            </a:pPr>
            <a:r>
              <a:rPr lang="zh-CN" altLang="en-US" sz="1900" dirty="0"/>
              <a:t>用户对自已的</a:t>
            </a:r>
            <a:r>
              <a:rPr lang="en-US" altLang="zh-CN" sz="1900" dirty="0"/>
              <a:t>home</a:t>
            </a:r>
            <a:r>
              <a:rPr lang="zh-CN" altLang="en-US" sz="1900" dirty="0"/>
              <a:t>目录拥有最大的权限</a:t>
            </a:r>
          </a:p>
          <a:p>
            <a:pPr lvl="3">
              <a:lnSpc>
                <a:spcPct val="90000"/>
              </a:lnSpc>
            </a:pPr>
            <a:r>
              <a:rPr lang="zh-CN" altLang="en-US" sz="1900" dirty="0"/>
              <a:t>用户刚登录到系统中时，其工作目录便是该用户主目录，通常与用户的登录名相同。</a:t>
            </a:r>
            <a:r>
              <a:rPr lang="zh-CN" altLang="en-US" sz="1900" dirty="0">
                <a:solidFill>
                  <a:srgbClr val="FF0000"/>
                </a:solidFill>
              </a:rPr>
              <a:t>可使用字符“</a:t>
            </a:r>
            <a:r>
              <a:rPr lang="en-US" altLang="zh-CN" sz="1900" dirty="0">
                <a:solidFill>
                  <a:srgbClr val="FF0000"/>
                </a:solidFill>
              </a:rPr>
              <a:t>~”</a:t>
            </a:r>
            <a:r>
              <a:rPr lang="zh-CN" altLang="en-US" sz="1900" dirty="0">
                <a:solidFill>
                  <a:srgbClr val="FF0000"/>
                </a:solidFill>
              </a:rPr>
              <a:t>来代替</a:t>
            </a:r>
            <a:r>
              <a:rPr lang="en-US" altLang="zh-CN" sz="1900" dirty="0">
                <a:solidFill>
                  <a:srgbClr val="FF0000"/>
                </a:solidFill>
              </a:rPr>
              <a:t>Home</a:t>
            </a:r>
            <a:r>
              <a:rPr lang="zh-CN" altLang="en-US" sz="1900" dirty="0">
                <a:solidFill>
                  <a:srgbClr val="FF0000"/>
                </a:solidFill>
              </a:rPr>
              <a:t>目录</a:t>
            </a:r>
            <a:r>
              <a:rPr lang="zh-CN" altLang="en-US" sz="1900" dirty="0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CN" sz="2500" dirty="0"/>
              <a:t>3</a:t>
            </a:r>
            <a:r>
              <a:rPr lang="zh-CN" altLang="en-US" sz="2500" dirty="0"/>
              <a:t>．绝对路绝和相对路径</a:t>
            </a:r>
          </a:p>
          <a:p>
            <a:pPr lvl="3">
              <a:lnSpc>
                <a:spcPct val="90000"/>
              </a:lnSpc>
            </a:pPr>
            <a:r>
              <a:rPr lang="zh-CN" altLang="en-US" dirty="0"/>
              <a:t>例如：假设工作目录为</a:t>
            </a: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zh-CN" altLang="en-US" dirty="0"/>
              <a:t>，有下面的相对路径</a:t>
            </a:r>
          </a:p>
          <a:p>
            <a:pPr lvl="3">
              <a:lnSpc>
                <a:spcPct val="90000"/>
              </a:lnSpc>
            </a:pPr>
            <a:r>
              <a:rPr lang="en-US" altLang="zh-CN" dirty="0"/>
              <a:t>bin</a:t>
            </a:r>
          </a:p>
          <a:p>
            <a:pPr lvl="3">
              <a:lnSpc>
                <a:spcPct val="90000"/>
              </a:lnSpc>
            </a:pPr>
            <a:r>
              <a:rPr lang="en-US" altLang="zh-CN" dirty="0" err="1"/>
              <a:t>etc</a:t>
            </a:r>
            <a:endParaRPr lang="en-US" altLang="zh-CN" dirty="0"/>
          </a:p>
          <a:p>
            <a:pPr lvl="3">
              <a:lnSpc>
                <a:spcPct val="90000"/>
              </a:lnSpc>
            </a:pPr>
            <a:r>
              <a:rPr lang="zh-CN" altLang="en-US" dirty="0"/>
              <a:t>则表示的路径实际为：</a:t>
            </a:r>
          </a:p>
          <a:p>
            <a:pPr lvl="3">
              <a:lnSpc>
                <a:spcPct val="90000"/>
              </a:lnSpc>
            </a:pP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/bin</a:t>
            </a:r>
          </a:p>
          <a:p>
            <a:pPr lvl="3">
              <a:lnSpc>
                <a:spcPct val="90000"/>
              </a:lnSpc>
            </a:pP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endParaRPr lang="zh-CN" altLang="en-US" sz="1800" dirty="0"/>
          </a:p>
          <a:p>
            <a:pPr>
              <a:lnSpc>
                <a:spcPct val="9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626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98DA4-23E8-497C-873F-D65D6908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F8C0B6-FECC-45F7-B67F-AA5AFE9C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C3BC-CA9B-4EA8-B6F5-D2ECB1D0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BC2AC3-A111-4D43-AD3B-4560614B5B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17" y="596131"/>
            <a:ext cx="5567083" cy="53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52F6F3-C0AA-4EA3-AC8C-35CFD63C338E}"/>
              </a:ext>
            </a:extLst>
          </p:cNvPr>
          <p:cNvSpPr txBox="1"/>
          <p:nvPr/>
        </p:nvSpPr>
        <p:spPr>
          <a:xfrm>
            <a:off x="430306" y="226800"/>
            <a:ext cx="24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Linux</a:t>
            </a:r>
            <a:r>
              <a:rPr lang="zh-CN" altLang="en-US" dirty="0">
                <a:solidFill>
                  <a:schemeClr val="accent1"/>
                </a:solidFill>
              </a:rPr>
              <a:t>目录结构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1B44D5-1739-435A-A3AD-3F04B944CA18}"/>
              </a:ext>
            </a:extLst>
          </p:cNvPr>
          <p:cNvSpPr txBox="1"/>
          <p:nvPr/>
        </p:nvSpPr>
        <p:spPr>
          <a:xfrm>
            <a:off x="430305" y="724229"/>
            <a:ext cx="6266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 </a:t>
            </a:r>
            <a:r>
              <a:rPr lang="zh-CN" altLang="en-US" dirty="0"/>
              <a:t>： 所有目录都在其下；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/boot : boot </a:t>
            </a:r>
            <a:r>
              <a:rPr lang="zh-CN" altLang="en-US" dirty="0"/>
              <a:t>配置文件、内核和其它启动时所需的文件；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 </a:t>
            </a:r>
            <a:r>
              <a:rPr lang="zh-CN" altLang="en-US" dirty="0"/>
              <a:t>： 存放系统配置有关的文件；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/home </a:t>
            </a:r>
            <a:r>
              <a:rPr lang="zh-CN" altLang="en-US" dirty="0"/>
              <a:t>：存放普通用户目录；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 </a:t>
            </a:r>
            <a:r>
              <a:rPr lang="zh-CN" altLang="en-US" dirty="0"/>
              <a:t>： 硬盘上手动挂载的文件系统；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/media </a:t>
            </a:r>
            <a:r>
              <a:rPr lang="zh-CN" altLang="en-US" dirty="0"/>
              <a:t>：自动挂载（加载）的硬盘分区以及类似</a:t>
            </a:r>
            <a:r>
              <a:rPr lang="en-US" altLang="zh-CN" dirty="0"/>
              <a:t>CD</a:t>
            </a:r>
            <a:r>
              <a:rPr lang="zh-CN" altLang="en-US" dirty="0"/>
              <a:t>、数码相机等可移动介质；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cdrom</a:t>
            </a:r>
            <a:r>
              <a:rPr lang="en-US" altLang="zh-CN" dirty="0"/>
              <a:t> </a:t>
            </a:r>
            <a:r>
              <a:rPr lang="zh-CN" altLang="en-US" dirty="0"/>
              <a:t>： 挂载光盘；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/opt </a:t>
            </a:r>
            <a:r>
              <a:rPr lang="zh-CN" altLang="en-US" dirty="0"/>
              <a:t>： 存放一些可选程序</a:t>
            </a:r>
            <a:r>
              <a:rPr lang="en-US" altLang="zh-CN" dirty="0"/>
              <a:t>,</a:t>
            </a:r>
            <a:r>
              <a:rPr lang="zh-CN" altLang="en-US" dirty="0"/>
              <a:t>如某个程序测试版本</a:t>
            </a:r>
            <a:r>
              <a:rPr lang="en-US" altLang="zh-CN" dirty="0"/>
              <a:t>,</a:t>
            </a:r>
            <a:r>
              <a:rPr lang="zh-CN" altLang="en-US" dirty="0"/>
              <a:t>安装到该目录的程序的所有数据</a:t>
            </a:r>
            <a:r>
              <a:rPr lang="en-US" altLang="zh-CN" dirty="0"/>
              <a:t>,</a:t>
            </a:r>
            <a:r>
              <a:rPr lang="zh-CN" altLang="en-US" dirty="0"/>
              <a:t>库文件都存在同个目录下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/root </a:t>
            </a:r>
            <a:r>
              <a:rPr lang="zh-CN" altLang="en-US" dirty="0"/>
              <a:t>： 系统管理员的目录，对于系统来说，系统管理员好比上帝，他可以对系统做任何操作，比如删除你的文件，一般情况下不要使用</a:t>
            </a:r>
            <a:r>
              <a:rPr lang="en-US" altLang="zh-CN" dirty="0"/>
              <a:t>root</a:t>
            </a:r>
            <a:r>
              <a:rPr lang="zh-CN" altLang="en-US" dirty="0"/>
              <a:t>用户；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/bin </a:t>
            </a:r>
            <a:r>
              <a:rPr lang="zh-CN" altLang="en-US" dirty="0"/>
              <a:t>： 存放常用的程序文件（命令文件）；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 </a:t>
            </a:r>
            <a:r>
              <a:rPr lang="zh-CN" altLang="en-US" dirty="0"/>
              <a:t>： 系统管理命令，这里存放的是系统管理员使用的管理程序；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tmp</a:t>
            </a:r>
            <a:r>
              <a:rPr lang="en-US" altLang="zh-CN" dirty="0"/>
              <a:t> </a:t>
            </a:r>
            <a:r>
              <a:rPr lang="zh-CN" altLang="en-US" dirty="0"/>
              <a:t>： 临时目录，存放临时文件，系统会定期清理该目录下的文件；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 </a:t>
            </a:r>
            <a:r>
              <a:rPr lang="zh-CN" altLang="en-US" dirty="0"/>
              <a:t>： 在这个目录下，你可以找到那些不适合放在</a:t>
            </a:r>
            <a:r>
              <a:rPr lang="en-US" altLang="zh-CN" dirty="0"/>
              <a:t>/bin</a:t>
            </a:r>
            <a:r>
              <a:rPr lang="zh-CN" altLang="en-US" dirty="0"/>
              <a:t>或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zh-CN" altLang="en-US" dirty="0"/>
              <a:t>目录下的额外的工具。比如游戏、打印工具等。</a:t>
            </a:r>
          </a:p>
        </p:txBody>
      </p:sp>
    </p:spTree>
    <p:extLst>
      <p:ext uri="{BB962C8B-B14F-4D97-AF65-F5344CB8AC3E}">
        <p14:creationId xmlns:p14="http://schemas.microsoft.com/office/powerpoint/2010/main" val="357764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D0D11-1BB2-4248-9BBC-63B24159E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65" y="466165"/>
            <a:ext cx="6366141" cy="578343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/var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该目录存放那些经常被修改的文件，包括各种日志、数据文件；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/lib : </a:t>
            </a:r>
            <a:r>
              <a:rPr lang="zh-CN" altLang="en-US" dirty="0"/>
              <a:t>目录是根文件系统上的程序所需的共享库，存放了根文件系统程序运行所需的共享文件。这些文件包含了可被许多程序共享的代码，以避免每个程序都包含有相同的子程序的副本，故可以使得可执行文件变得更小，节省空间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/lib32 : </a:t>
            </a:r>
            <a:r>
              <a:rPr lang="zh-CN" altLang="en-US" dirty="0"/>
              <a:t>同上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/lib64 </a:t>
            </a:r>
            <a:r>
              <a:rPr lang="zh-CN" altLang="en-US" dirty="0"/>
              <a:t>： 同上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</a:t>
            </a:r>
            <a:r>
              <a:rPr lang="en-US" altLang="zh-CN" dirty="0" err="1"/>
              <a:t>lost+found</a:t>
            </a:r>
            <a:r>
              <a:rPr lang="en-US" altLang="zh-CN" dirty="0"/>
              <a:t> </a:t>
            </a:r>
            <a:r>
              <a:rPr lang="zh-CN" altLang="en-US" dirty="0"/>
              <a:t>： 该目录在大多数情况下都是空的。但当突然停电、或者非正常关机后，有些文件就临时存放在；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/dev : </a:t>
            </a:r>
            <a:r>
              <a:rPr lang="zh-CN" altLang="en-US" dirty="0"/>
              <a:t>存放设备文件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/run </a:t>
            </a:r>
            <a:r>
              <a:rPr lang="zh-CN" altLang="en-US" dirty="0"/>
              <a:t>： 代替</a:t>
            </a:r>
            <a:r>
              <a:rPr lang="en-US" altLang="zh-CN" dirty="0"/>
              <a:t>/var/run</a:t>
            </a:r>
            <a:r>
              <a:rPr lang="zh-CN" altLang="en-US" dirty="0"/>
              <a:t>目录，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/proc : </a:t>
            </a:r>
            <a:r>
              <a:rPr lang="zh-CN" altLang="en-US" dirty="0"/>
              <a:t>虚拟文件系统，可以在该目录下获取系统信息，这些信息是在内存中由系统自己产生的，该目录的内容不在硬盘上而在内存里；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/sys </a:t>
            </a:r>
            <a:r>
              <a:rPr lang="zh-CN" altLang="en-US" dirty="0"/>
              <a:t>： 和</a:t>
            </a:r>
            <a:r>
              <a:rPr lang="en-US" altLang="zh-CN" dirty="0"/>
              <a:t>proc</a:t>
            </a:r>
            <a:r>
              <a:rPr lang="zh-CN" altLang="en-US" dirty="0"/>
              <a:t>一样，虚拟文件系统，可以在该目录下获取系统信息，这些信息是在内存中由系统自己产生的，该目录的内容不在硬盘上而在内存里；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24DF2-FD89-4BC6-B228-6FFFA114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FA4B2-A1ED-46EB-AE60-55584A3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EE277-C940-4502-B559-9DEBBBA2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E3E1BD-1CE3-43FE-BA17-028C68FB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952" y="693112"/>
            <a:ext cx="5719342" cy="53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05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410CC-9B0F-4660-BDFB-AE41B61D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几个快捷键：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Tab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zh-CN" altLang="en-US" dirty="0"/>
              <a:t>命令补全；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方向键（朝上）</a:t>
            </a:r>
            <a:r>
              <a:rPr lang="zh-CN" altLang="en-US" dirty="0"/>
              <a:t>：回溯历史命令；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Ctrl+alt+l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/>
              <a:t>终端命令清屏；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Ctrl+alt+t</a:t>
            </a:r>
            <a:r>
              <a:rPr lang="en-US" altLang="zh-CN" dirty="0"/>
              <a:t>:</a:t>
            </a:r>
            <a:r>
              <a:rPr lang="zh-CN" altLang="en-US" dirty="0"/>
              <a:t>打开终端；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Shift+ctrl+q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/>
              <a:t>关闭终端；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Shift+ctrl+new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chemeClr val="tx2"/>
                </a:solidFill>
              </a:rPr>
              <a:t>新建终端。</a:t>
            </a:r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ctrl+shift</a:t>
            </a:r>
            <a:r>
              <a:rPr lang="en-US" altLang="zh-CN" dirty="0">
                <a:solidFill>
                  <a:srgbClr val="0070C0"/>
                </a:solidFill>
              </a:rPr>
              <a:t>+=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：放大</a:t>
            </a:r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终端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ctrl—_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缩小</a:t>
            </a:r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终端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sudo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poweroff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: </a:t>
            </a:r>
            <a:r>
              <a:rPr lang="zh-CN" altLang="en-US" dirty="0">
                <a:solidFill>
                  <a:schemeClr val="tx2"/>
                </a:solidFill>
              </a:rPr>
              <a:t>关机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F7E37-7208-4240-B44E-0E0E2B2A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64998-C21E-4FB7-9328-DB07D85C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735BC-0BB8-436F-92ED-6D104E08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9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2DE4B-DA17-4A19-A84A-C8392E72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1109614"/>
          </a:xfrm>
        </p:spPr>
        <p:txBody>
          <a:bodyPr>
            <a:normAutofit fontScale="90000"/>
          </a:bodyPr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一、查看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已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安装的语言环境（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Locale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1BEB6-459F-4A64-BC70-D91C329E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0400"/>
            <a:ext cx="4424082" cy="4759200"/>
          </a:xfrm>
        </p:spPr>
        <p:txBody>
          <a:bodyPr/>
          <a:lstStyle/>
          <a:p>
            <a:pPr marL="0" indent="0" algn="l" latinLnBrk="1">
              <a:buNone/>
            </a:pPr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>
                <a:solidFill>
                  <a:srgbClr val="FF0000"/>
                </a:solidFill>
              </a:rPr>
              <a:t>locale –a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algn="l" latinLnBrk="1"/>
            <a:r>
              <a:rPr lang="en-US" altLang="zh-CN" dirty="0"/>
              <a:t>zh_CN.utf8 </a:t>
            </a:r>
            <a:r>
              <a:rPr lang="zh-CN" altLang="en-US" dirty="0"/>
              <a:t>则表示系统已经安装了中文</a:t>
            </a:r>
            <a:r>
              <a:rPr lang="en-US" altLang="zh-CN" dirty="0"/>
              <a:t>locale</a:t>
            </a:r>
            <a:r>
              <a:rPr lang="zh-CN" altLang="en-US" dirty="0"/>
              <a:t>，如果没有则需要安装相应的软件包。安装方式如下：</a:t>
            </a:r>
            <a:endParaRPr lang="en-US" altLang="zh-CN" dirty="0"/>
          </a:p>
          <a:p>
            <a:pPr marL="0" indent="0" algn="l" latinLnBrk="1">
              <a:buNone/>
            </a:pPr>
            <a:r>
              <a:rPr lang="en-US" altLang="zh-CN" dirty="0" err="1"/>
              <a:t>sudo</a:t>
            </a:r>
            <a:r>
              <a:rPr lang="zh-CN" altLang="en-US" dirty="0"/>
              <a:t> </a:t>
            </a:r>
            <a:r>
              <a:rPr lang="en-US" altLang="zh-CN" dirty="0"/>
              <a:t>apt-get install language-pack-</a:t>
            </a:r>
            <a:r>
              <a:rPr lang="en-US" altLang="zh-CN" dirty="0" err="1"/>
              <a:t>zh</a:t>
            </a:r>
            <a:r>
              <a:rPr lang="en-US" altLang="zh-CN" dirty="0"/>
              <a:t>-</a:t>
            </a:r>
            <a:r>
              <a:rPr lang="en-US" altLang="zh-CN" dirty="0" err="1"/>
              <a:t>hans</a:t>
            </a:r>
            <a:r>
              <a:rPr lang="en-US" altLang="zh-CN" dirty="0"/>
              <a:t> language-pack-</a:t>
            </a:r>
            <a:r>
              <a:rPr lang="en-US" altLang="zh-CN" dirty="0" err="1"/>
              <a:t>zh</a:t>
            </a:r>
            <a:r>
              <a:rPr lang="en-US" altLang="zh-CN" dirty="0"/>
              <a:t>-</a:t>
            </a:r>
            <a:r>
              <a:rPr lang="en-US" altLang="zh-CN" dirty="0" err="1"/>
              <a:t>hans</a:t>
            </a:r>
            <a:r>
              <a:rPr lang="en-US" altLang="zh-CN" dirty="0"/>
              <a:t>-base</a:t>
            </a:r>
          </a:p>
          <a:p>
            <a:pPr marL="0" indent="0" algn="l" latinLnBrk="1">
              <a:buNone/>
            </a:pPr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 err="1">
                <a:solidFill>
                  <a:srgbClr val="FF0000"/>
                </a:solidFill>
              </a:rPr>
              <a:t>su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pPr algn="l" latinLnBrk="1"/>
            <a:endParaRPr lang="zh-CN" altLang="en-US" dirty="0"/>
          </a:p>
          <a:p>
            <a:pPr algn="l" latinLnBrk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56415-C527-4016-BB9B-C06F522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9E27E-919B-4FB0-87F8-E85C6E8A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968F4-B549-4303-8FB3-0738BCD7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A644CA-955E-4064-A261-569667DC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94" y="1304364"/>
            <a:ext cx="7364505" cy="55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1885DF-580D-4CB6-B0E1-E52BABF1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6DE5F6-E850-4906-92B2-435CFEF7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8811B-9DA3-4599-84DD-22808298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6EAB71-8FBE-40B3-8AE8-D348F9A74C6C}"/>
              </a:ext>
            </a:extLst>
          </p:cNvPr>
          <p:cNvSpPr txBox="1"/>
          <p:nvPr/>
        </p:nvSpPr>
        <p:spPr>
          <a:xfrm>
            <a:off x="746945" y="983547"/>
            <a:ext cx="449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 err="1">
                <a:solidFill>
                  <a:srgbClr val="FF0000"/>
                </a:solidFill>
              </a:rPr>
              <a:t>su</a:t>
            </a:r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chemeClr val="tx2"/>
                </a:solidFill>
              </a:rPr>
              <a:t>#</a:t>
            </a:r>
            <a:r>
              <a:rPr lang="zh-CN" altLang="en-US" dirty="0">
                <a:solidFill>
                  <a:schemeClr val="tx2"/>
                </a:solidFill>
              </a:rPr>
              <a:t>切换为</a:t>
            </a:r>
            <a:r>
              <a:rPr lang="en-US" altLang="zh-CN" dirty="0">
                <a:solidFill>
                  <a:schemeClr val="tx2"/>
                </a:solidFill>
              </a:rPr>
              <a:t>root</a:t>
            </a:r>
            <a:r>
              <a:rPr lang="zh-CN" altLang="en-US" dirty="0">
                <a:solidFill>
                  <a:schemeClr val="tx2"/>
                </a:solidFill>
              </a:rPr>
              <a:t>身份；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命令</a:t>
            </a:r>
            <a:r>
              <a:rPr lang="zh-CN" altLang="en-US" dirty="0"/>
              <a:t>：</a:t>
            </a:r>
            <a:r>
              <a:rPr lang="en-US" altLang="zh-CN" dirty="0" err="1">
                <a:solidFill>
                  <a:srgbClr val="FF0000"/>
                </a:solidFill>
              </a:rPr>
              <a:t>su</a:t>
            </a:r>
            <a:r>
              <a:rPr lang="en-US" altLang="zh-CN" dirty="0">
                <a:solidFill>
                  <a:srgbClr val="FF0000"/>
                </a:solidFill>
              </a:rPr>
              <a:t>  username</a:t>
            </a:r>
            <a:r>
              <a:rPr lang="en-US" altLang="zh-CN" dirty="0"/>
              <a:t>;   #</a:t>
            </a:r>
            <a:r>
              <a:rPr lang="zh-CN" altLang="en-US" dirty="0"/>
              <a:t>切换为</a:t>
            </a:r>
            <a:r>
              <a:rPr lang="en-US" altLang="zh-CN" dirty="0"/>
              <a:t>root</a:t>
            </a:r>
            <a:r>
              <a:rPr lang="zh-CN" altLang="en-US" dirty="0"/>
              <a:t>身份；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5D8214B-E706-4431-B49B-45F0DCD8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023" y="248315"/>
            <a:ext cx="5119506" cy="23937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EA55FE-D08E-49D8-AE13-86E963F7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23" y="3085425"/>
            <a:ext cx="5119506" cy="32289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630C7E1-192E-473B-BE68-6122A6D9F932}"/>
              </a:ext>
            </a:extLst>
          </p:cNvPr>
          <p:cNvSpPr txBox="1"/>
          <p:nvPr/>
        </p:nvSpPr>
        <p:spPr>
          <a:xfrm>
            <a:off x="760702" y="2725643"/>
            <a:ext cx="449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 err="1">
                <a:solidFill>
                  <a:srgbClr val="FF0000"/>
                </a:solidFill>
              </a:rPr>
              <a:t>su</a:t>
            </a:r>
            <a:r>
              <a:rPr lang="en-US" altLang="zh-CN" dirty="0">
                <a:solidFill>
                  <a:srgbClr val="FF0000"/>
                </a:solidFill>
              </a:rPr>
              <a:t> -</a:t>
            </a:r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chemeClr val="tx2"/>
                </a:solidFill>
              </a:rPr>
              <a:t>#</a:t>
            </a:r>
            <a:r>
              <a:rPr lang="zh-CN" altLang="en-US" dirty="0">
                <a:solidFill>
                  <a:schemeClr val="tx2"/>
                </a:solidFill>
              </a:rPr>
              <a:t>切换为</a:t>
            </a:r>
            <a:r>
              <a:rPr lang="en-US" altLang="zh-CN" dirty="0">
                <a:solidFill>
                  <a:schemeClr val="tx2"/>
                </a:solidFill>
              </a:rPr>
              <a:t>root</a:t>
            </a:r>
            <a:r>
              <a:rPr lang="zh-CN" altLang="en-US" dirty="0">
                <a:solidFill>
                  <a:schemeClr val="tx2"/>
                </a:solidFill>
              </a:rPr>
              <a:t>身份；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命令</a:t>
            </a:r>
            <a:r>
              <a:rPr lang="zh-CN" altLang="en-US" dirty="0"/>
              <a:t>：</a:t>
            </a:r>
            <a:r>
              <a:rPr lang="en-US" altLang="zh-CN" dirty="0" err="1">
                <a:solidFill>
                  <a:srgbClr val="FF0000"/>
                </a:solidFill>
              </a:rPr>
              <a:t>su</a:t>
            </a:r>
            <a:r>
              <a:rPr lang="en-US" altLang="zh-CN" dirty="0">
                <a:solidFill>
                  <a:srgbClr val="FF0000"/>
                </a:solidFill>
              </a:rPr>
              <a:t>   - username</a:t>
            </a:r>
            <a:r>
              <a:rPr lang="en-US" altLang="zh-CN" dirty="0"/>
              <a:t>;   #</a:t>
            </a:r>
            <a:r>
              <a:rPr lang="zh-CN" altLang="en-US" dirty="0"/>
              <a:t>切换为</a:t>
            </a:r>
            <a:r>
              <a:rPr lang="en-US" altLang="zh-CN" dirty="0"/>
              <a:t>root</a:t>
            </a:r>
            <a:r>
              <a:rPr lang="zh-CN" altLang="en-US" dirty="0"/>
              <a:t>身份；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B633FB-9ED5-4AB6-B850-6C54C16A72D4}"/>
              </a:ext>
            </a:extLst>
          </p:cNvPr>
          <p:cNvSpPr txBox="1"/>
          <p:nvPr/>
        </p:nvSpPr>
        <p:spPr>
          <a:xfrm>
            <a:off x="557929" y="4467740"/>
            <a:ext cx="5119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单纯使用</a:t>
            </a:r>
            <a:r>
              <a:rPr lang="en-US" altLang="zh-CN" b="0" i="0" dirty="0" err="1">
                <a:solidFill>
                  <a:schemeClr val="tx2"/>
                </a:solidFill>
                <a:effectLst/>
                <a:latin typeface="PingFang SC"/>
              </a:rPr>
              <a:t>su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切换到</a:t>
            </a:r>
            <a:r>
              <a:rPr lang="en-US" altLang="zh-CN" b="0" i="0" dirty="0">
                <a:solidFill>
                  <a:schemeClr val="tx2"/>
                </a:solidFill>
                <a:effectLst/>
                <a:latin typeface="PingFang SC"/>
              </a:rPr>
              <a:t>root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，这样的方式下非常多的变量都不会改变，尤其是</a:t>
            </a:r>
            <a:r>
              <a:rPr lang="en-US" altLang="zh-CN" b="0" i="0" dirty="0">
                <a:solidFill>
                  <a:schemeClr val="tx2"/>
                </a:solidFill>
                <a:effectLst/>
                <a:latin typeface="PingFang SC"/>
              </a:rPr>
              <a:t>PATH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，这样的方式仅仅是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切换到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PingFang SC"/>
              </a:rPr>
              <a:t>root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的身份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chemeClr val="tx2"/>
              </a:solidFill>
              <a:effectLst/>
              <a:latin typeface="PingFang SC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而用</a:t>
            </a:r>
            <a:r>
              <a:rPr lang="en-US" altLang="zh-CN" b="0" i="0" dirty="0" err="1">
                <a:solidFill>
                  <a:schemeClr val="tx2"/>
                </a:solidFill>
                <a:effectLst/>
                <a:latin typeface="PingFang SC"/>
              </a:rPr>
              <a:t>su</a:t>
            </a:r>
            <a:r>
              <a:rPr lang="en-US" altLang="zh-CN" b="0" i="0" dirty="0">
                <a:solidFill>
                  <a:schemeClr val="tx2"/>
                </a:solidFill>
                <a:effectLst/>
                <a:latin typeface="PingFang SC"/>
              </a:rPr>
              <a:t> - 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这样的方式的话，它是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先以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PingFang SC"/>
              </a:rPr>
              <a:t>root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身份登录</a:t>
            </a:r>
            <a:r>
              <a:rPr lang="zh-CN" altLang="en-US" b="0" i="0" dirty="0">
                <a:solidFill>
                  <a:schemeClr val="tx2"/>
                </a:solidFill>
                <a:effectLst/>
                <a:latin typeface="PingFang SC"/>
              </a:rPr>
              <a:t>然后再运行别的操作。</a:t>
            </a:r>
          </a:p>
        </p:txBody>
      </p:sp>
    </p:spTree>
    <p:extLst>
      <p:ext uri="{BB962C8B-B14F-4D97-AF65-F5344CB8AC3E}">
        <p14:creationId xmlns:p14="http://schemas.microsoft.com/office/powerpoint/2010/main" val="3587561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DA2C5F-4810-4243-AB36-3811B256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906" y="1915654"/>
            <a:ext cx="5712447" cy="349331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3DDC8-D492-4FCA-8B24-42599EB7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19499-ACB6-4F2C-BDF8-42573744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AAD5E-A9D5-47E6-B282-383745D8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7AC76F-6615-4B6E-B0A5-2206EA08103D}"/>
              </a:ext>
            </a:extLst>
          </p:cNvPr>
          <p:cNvSpPr txBox="1"/>
          <p:nvPr/>
        </p:nvSpPr>
        <p:spPr>
          <a:xfrm>
            <a:off x="291670" y="3199110"/>
            <a:ext cx="5173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刚开始安装虚拟机操作系统时，可能会遇到</a:t>
            </a:r>
            <a:r>
              <a:rPr lang="en-US" altLang="zh-CN" dirty="0" err="1"/>
              <a:t>su</a:t>
            </a:r>
            <a:r>
              <a:rPr lang="en-US" altLang="zh-CN" dirty="0"/>
              <a:t> root</a:t>
            </a:r>
            <a:r>
              <a:rPr lang="zh-CN" altLang="en-US" dirty="0"/>
              <a:t>认证失败的情况，这是因为</a:t>
            </a:r>
            <a:r>
              <a:rPr lang="en-US" altLang="zh-CN" dirty="0"/>
              <a:t>root</a:t>
            </a:r>
            <a:r>
              <a:rPr lang="zh-CN" altLang="en-US" dirty="0"/>
              <a:t>没有初始化，初始化的步骤如下：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/>
              <a:t>ctr+Alt+T</a:t>
            </a:r>
            <a:r>
              <a:rPr lang="zh-CN" altLang="en-US" dirty="0"/>
              <a:t>打开终端，然后输入</a:t>
            </a:r>
            <a:r>
              <a:rPr lang="en-US" altLang="zh-CN" dirty="0" err="1"/>
              <a:t>sudo</a:t>
            </a:r>
            <a:r>
              <a:rPr lang="en-US" altLang="zh-CN" dirty="0"/>
              <a:t> passwd(</a:t>
            </a:r>
            <a:r>
              <a:rPr lang="zh-CN" altLang="en-US" dirty="0"/>
              <a:t>不是</a:t>
            </a:r>
            <a:r>
              <a:rPr lang="en-US" altLang="zh-CN" dirty="0"/>
              <a:t>password) root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之后会提示</a:t>
            </a:r>
            <a:r>
              <a:rPr lang="en-US" altLang="zh-CN" dirty="0"/>
              <a:t>Enter new UNIX password: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输入新密码，然后提示</a:t>
            </a:r>
            <a:r>
              <a:rPr lang="en-US" altLang="zh-CN" dirty="0"/>
              <a:t>Retype new UNIX password: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再次输入上次输入的密码就</a:t>
            </a:r>
            <a:r>
              <a:rPr lang="en-US" altLang="zh-CN" dirty="0"/>
              <a:t>OK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FBBABA-23E1-44FD-A63A-9AEC056372FD}"/>
              </a:ext>
            </a:extLst>
          </p:cNvPr>
          <p:cNvSpPr txBox="1"/>
          <p:nvPr/>
        </p:nvSpPr>
        <p:spPr>
          <a:xfrm>
            <a:off x="403412" y="1634970"/>
            <a:ext cx="5316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命令：</a:t>
            </a:r>
            <a:r>
              <a:rPr lang="en-US" altLang="zh-CN" b="1" i="0" dirty="0" err="1">
                <a:solidFill>
                  <a:srgbClr val="FF0000"/>
                </a:solidFill>
                <a:effectLst/>
                <a:latin typeface="PingFang SC"/>
              </a:rPr>
              <a:t>sudo</a:t>
            </a:r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     </a:t>
            </a:r>
            <a:r>
              <a:rPr lang="en-US" altLang="zh-CN" b="1" dirty="0">
                <a:solidFill>
                  <a:srgbClr val="4F4F4F"/>
                </a:solidFill>
                <a:latin typeface="PingFang SC"/>
              </a:rPr>
              <a:t>#  </a:t>
            </a:r>
            <a:r>
              <a:rPr lang="zh-CN" altLang="en-US" i="0" dirty="0">
                <a:solidFill>
                  <a:srgbClr val="4F4F4F"/>
                </a:solidFill>
                <a:effectLst/>
                <a:latin typeface="PingFang SC"/>
              </a:rPr>
              <a:t>让当前用户暂时以管理员的身份</a:t>
            </a:r>
            <a:r>
              <a:rPr lang="en-US" altLang="zh-CN" i="0" dirty="0">
                <a:solidFill>
                  <a:srgbClr val="4F4F4F"/>
                </a:solidFill>
                <a:effectLst/>
                <a:latin typeface="PingFang SC"/>
              </a:rPr>
              <a:t>root</a:t>
            </a:r>
            <a:r>
              <a:rPr lang="zh-CN" altLang="en-US" i="0" dirty="0">
                <a:solidFill>
                  <a:srgbClr val="4F4F4F"/>
                </a:solidFill>
                <a:effectLst/>
                <a:latin typeface="PingFang SC"/>
              </a:rPr>
              <a:t>来执行命令。</a:t>
            </a:r>
            <a:endParaRPr lang="en-US" altLang="zh-CN" i="0" dirty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en-US" altLang="zh-CN" b="1" i="0" dirty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r>
              <a:rPr lang="zh-CN" altLang="en-US" i="0" dirty="0">
                <a:solidFill>
                  <a:srgbClr val="4F4F4F"/>
                </a:solidFill>
                <a:effectLst/>
                <a:latin typeface="PingFang SC"/>
              </a:rPr>
              <a:t>通过修改配置文件：</a:t>
            </a:r>
            <a:r>
              <a:rPr lang="en-US" altLang="zh-CN" i="0" dirty="0">
                <a:solidFill>
                  <a:srgbClr val="4F4F4F"/>
                </a:solidFill>
                <a:effectLst/>
                <a:latin typeface="PingFang SC"/>
              </a:rPr>
              <a:t>/</a:t>
            </a:r>
            <a:r>
              <a:rPr lang="en-US" altLang="zh-CN" i="0" dirty="0" err="1">
                <a:solidFill>
                  <a:srgbClr val="4F4F4F"/>
                </a:solidFill>
                <a:effectLst/>
                <a:latin typeface="PingFang SC"/>
              </a:rPr>
              <a:t>etc</a:t>
            </a:r>
            <a:r>
              <a:rPr lang="en-US" altLang="zh-CN" i="0" dirty="0">
                <a:solidFill>
                  <a:srgbClr val="4F4F4F"/>
                </a:solidFill>
                <a:effectLst/>
                <a:latin typeface="PingFang SC"/>
              </a:rPr>
              <a:t>/</a:t>
            </a:r>
            <a:r>
              <a:rPr lang="en-US" altLang="zh-CN" i="0" dirty="0" err="1">
                <a:solidFill>
                  <a:srgbClr val="4F4F4F"/>
                </a:solidFill>
                <a:effectLst/>
                <a:latin typeface="PingFang SC"/>
              </a:rPr>
              <a:t>sudoers</a:t>
            </a:r>
            <a:r>
              <a:rPr lang="zh-CN" altLang="en-US" i="0" dirty="0">
                <a:solidFill>
                  <a:srgbClr val="4F4F4F"/>
                </a:solidFill>
                <a:effectLst/>
                <a:latin typeface="PingFang SC"/>
              </a:rPr>
              <a:t>，可以是某些用户具有管理员身份。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（慎用）</a:t>
            </a:r>
          </a:p>
        </p:txBody>
      </p:sp>
    </p:spTree>
    <p:extLst>
      <p:ext uri="{BB962C8B-B14F-4D97-AF65-F5344CB8AC3E}">
        <p14:creationId xmlns:p14="http://schemas.microsoft.com/office/powerpoint/2010/main" val="161102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A43EE-6760-4529-8250-F9C61737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64" y="-9782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399EA"/>
                </a:solidFill>
                <a:latin typeface="-apple-system"/>
              </a:rPr>
              <a:t>子任务：</a:t>
            </a:r>
            <a:r>
              <a:rPr lang="zh-CN" altLang="en-US" sz="3600" b="0" i="0" dirty="0">
                <a:solidFill>
                  <a:srgbClr val="3399EA"/>
                </a:solidFill>
                <a:effectLst/>
                <a:latin typeface="-apple-system"/>
              </a:rPr>
              <a:t>找到安装包所在的路径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C8E92A-F017-43DB-92C9-80862775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000" y="1896842"/>
            <a:ext cx="7168994" cy="420183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832E5-0629-41D3-8271-13F67638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3425-15B1-4D7D-B8F4-4CF1525C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CD395-1C43-4E2D-8638-6C352531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C28655-D381-4E59-91C9-9B2C0BEC66F9}"/>
              </a:ext>
            </a:extLst>
          </p:cNvPr>
          <p:cNvSpPr txBox="1"/>
          <p:nvPr/>
        </p:nvSpPr>
        <p:spPr>
          <a:xfrm>
            <a:off x="430306" y="759323"/>
            <a:ext cx="9187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 err="1">
                <a:solidFill>
                  <a:srgbClr val="FF0000"/>
                </a:solidFill>
              </a:rPr>
              <a:t>pwd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en-US" altLang="zh-CN" dirty="0"/>
              <a:t>#</a:t>
            </a:r>
            <a:r>
              <a:rPr lang="zh-CN" altLang="en-US" dirty="0"/>
              <a:t>显示当前路径；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>
                <a:solidFill>
                  <a:srgbClr val="FF0000"/>
                </a:solidFill>
              </a:rPr>
              <a:t>ls      </a:t>
            </a:r>
            <a:r>
              <a:rPr lang="en-US" altLang="zh-CN" dirty="0"/>
              <a:t>#</a:t>
            </a:r>
            <a:r>
              <a:rPr lang="zh-CN" altLang="en-US" dirty="0"/>
              <a:t>列出当前路径下的文件及文件夹；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>
                <a:solidFill>
                  <a:srgbClr val="FF0000"/>
                </a:solidFill>
              </a:rPr>
              <a:t>cd     </a:t>
            </a:r>
            <a:r>
              <a:rPr lang="en-US" altLang="zh-CN" dirty="0"/>
              <a:t>#</a:t>
            </a:r>
            <a:r>
              <a:rPr lang="zh-CN" altLang="en-US" dirty="0"/>
              <a:t>进入指定的目录或文件夹；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098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789CF-7DB6-417B-866A-8B406F31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331694"/>
            <a:ext cx="10969200" cy="5917906"/>
          </a:xfrm>
        </p:spPr>
        <p:txBody>
          <a:bodyPr/>
          <a:lstStyle/>
          <a:p>
            <a:r>
              <a:rPr lang="en-US" altLang="zh-CN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、更新源</a:t>
            </a:r>
            <a:endParaRPr lang="en-US" altLang="zh-CN" b="1" i="0" dirty="0">
              <a:solidFill>
                <a:srgbClr val="49494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在终端执行：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apt update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FB3785-04F4-482D-ABA0-ED93E766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41DA3-476A-4544-84B5-82C2CD52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2B94A2-911D-4547-A16D-FA527BA5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E651A6-FEE6-4DFD-8A00-989EC8AF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75" y="1544250"/>
            <a:ext cx="5564560" cy="4705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68059F-3E09-4B1D-8928-645F7CF16A08}"/>
              </a:ext>
            </a:extLst>
          </p:cNvPr>
          <p:cNvSpPr txBox="1"/>
          <p:nvPr/>
        </p:nvSpPr>
        <p:spPr>
          <a:xfrm>
            <a:off x="6571128" y="266894"/>
            <a:ext cx="5109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、安装</a:t>
            </a:r>
            <a:r>
              <a:rPr lang="en-US" altLang="zh-CN" b="1" i="0" dirty="0" err="1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输入法框架</a:t>
            </a:r>
            <a:endParaRPr lang="en-US" altLang="zh-CN" b="1" i="0" dirty="0">
              <a:solidFill>
                <a:srgbClr val="49494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i="0" dirty="0">
              <a:solidFill>
                <a:srgbClr val="49494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在终端输入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apt install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25E943-919D-4A71-866D-6087EC7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13" y="1544250"/>
            <a:ext cx="6265488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8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E1F31-DC3B-45C7-A926-FAD3E889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045" y="119806"/>
            <a:ext cx="7938120" cy="983859"/>
          </a:xfrm>
        </p:spPr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设置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为系统输入法</a:t>
            </a: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点击左下角菜单选择语言支持，将语言选择为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</a:t>
            </a:r>
            <a:endParaRPr lang="en-US" altLang="zh-CN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C3F3F-3B2B-44B4-BD3A-58FF9EFD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E2619-E5BD-44D4-BA3B-B7E76F9D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76C94-EC84-4133-A567-0A627A6D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FEEA49-1D06-4A89-85FB-EB29E6C5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2" y="1014018"/>
            <a:ext cx="10013576" cy="51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382905" y="5290820"/>
            <a:ext cx="8939867" cy="2531110"/>
          </a:xfrm>
          <a:custGeom>
            <a:avLst/>
            <a:gdLst>
              <a:gd name="adj" fmla="val 22698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4079" h="3986">
                <a:moveTo>
                  <a:pt x="0" y="3986"/>
                </a:moveTo>
                <a:lnTo>
                  <a:pt x="555" y="3501"/>
                </a:lnTo>
                <a:lnTo>
                  <a:pt x="555" y="3986"/>
                </a:lnTo>
                <a:lnTo>
                  <a:pt x="0" y="3986"/>
                </a:lnTo>
                <a:close/>
                <a:moveTo>
                  <a:pt x="1770" y="2440"/>
                </a:moveTo>
                <a:lnTo>
                  <a:pt x="4564" y="0"/>
                </a:lnTo>
                <a:lnTo>
                  <a:pt x="14079" y="2440"/>
                </a:lnTo>
                <a:lnTo>
                  <a:pt x="1770" y="2440"/>
                </a:lnTo>
                <a:close/>
              </a:path>
            </a:pathLst>
          </a:custGeom>
          <a:solidFill>
            <a:srgbClr val="20FAF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flipV="1">
            <a:off x="1661795" y="0"/>
            <a:ext cx="5377815" cy="2573655"/>
          </a:xfrm>
          <a:prstGeom prst="triangle">
            <a:avLst>
              <a:gd name="adj" fmla="val 32631"/>
            </a:avLst>
          </a:prstGeom>
          <a:solidFill>
            <a:srgbClr val="20FAF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49318" y="3042620"/>
            <a:ext cx="5398135" cy="708025"/>
            <a:chOff x="6369" y="4450"/>
            <a:chExt cx="8501" cy="1115"/>
          </a:xfrm>
        </p:grpSpPr>
        <p:sp>
          <p:nvSpPr>
            <p:cNvPr id="14" name="矩形 13"/>
            <p:cNvSpPr/>
            <p:nvPr/>
          </p:nvSpPr>
          <p:spPr>
            <a:xfrm>
              <a:off x="6369" y="4450"/>
              <a:ext cx="3450" cy="1115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 kern="2500" dirty="0">
                  <a:ln>
                    <a:noFill/>
                  </a:ln>
                  <a:solidFill>
                    <a:schemeClr val="bg1"/>
                  </a:solidFill>
                  <a:effectLst/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02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864" y="4450"/>
              <a:ext cx="6006" cy="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3600" kern="25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Python</a:t>
              </a:r>
              <a:r>
                <a:rPr lang="zh-CN" altLang="en-US" sz="3600" kern="25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安装</a:t>
              </a:r>
              <a:endParaRPr lang="en-US" altLang="zh-CN" sz="3600" kern="25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41E97F-0206-445C-B7E4-48BDF690A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" y="0"/>
            <a:ext cx="4618486" cy="61023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7A2C76-1A6E-44F8-BBFC-90CE3964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04" y="1312454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9FD8D4-8984-4BBB-99BF-4EDBBCCA53E0}"/>
              </a:ext>
            </a:extLst>
          </p:cNvPr>
          <p:cNvSpPr/>
          <p:nvPr/>
        </p:nvSpPr>
        <p:spPr>
          <a:xfrm>
            <a:off x="1653801" y="4270780"/>
            <a:ext cx="2190750" cy="7080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kern="2500" dirty="0">
                <a:ln>
                  <a:noFill/>
                </a:ln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03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E4C4A-D9E1-4DA4-B883-E3E95EAEFE43}"/>
              </a:ext>
            </a:extLst>
          </p:cNvPr>
          <p:cNvSpPr/>
          <p:nvPr/>
        </p:nvSpPr>
        <p:spPr>
          <a:xfrm>
            <a:off x="3238126" y="4270780"/>
            <a:ext cx="381381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3600" kern="25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MySQL</a:t>
            </a:r>
            <a:r>
              <a:rPr lang="zh-CN" altLang="en-US" sz="3600" kern="25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安装</a:t>
            </a:r>
            <a:endParaRPr lang="en-US" altLang="zh-CN" sz="3600" kern="25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庞门正道标题体" panose="02010600030101010101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B28E06-7408-4A4C-A0C1-9E14E948561A}"/>
              </a:ext>
            </a:extLst>
          </p:cNvPr>
          <p:cNvSpPr/>
          <p:nvPr/>
        </p:nvSpPr>
        <p:spPr>
          <a:xfrm>
            <a:off x="1667248" y="1729297"/>
            <a:ext cx="2190750" cy="7080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kern="2500" dirty="0">
                <a:ln>
                  <a:noFill/>
                </a:ln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01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E5709B-37F6-408C-B411-4B7C5D41247E}"/>
              </a:ext>
            </a:extLst>
          </p:cNvPr>
          <p:cNvSpPr/>
          <p:nvPr/>
        </p:nvSpPr>
        <p:spPr>
          <a:xfrm>
            <a:off x="3251573" y="1729297"/>
            <a:ext cx="381381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600" kern="25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中文输入法安装</a:t>
            </a:r>
            <a:endParaRPr lang="en-US" altLang="zh-CN" sz="3600" kern="25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庞门正道标题体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5B83D-1188-41E9-8428-12BF7A78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450" y="144561"/>
            <a:ext cx="4205647" cy="93903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卸载系统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ibus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输入法框架</a:t>
            </a: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在终端执行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apt purge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ibus</a:t>
            </a:r>
            <a:endParaRPr lang="en-US" altLang="zh-CN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A52A5-F6FD-42D9-AB2F-C6BA5790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7CC44-3748-47CA-A822-790ABB59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08D10A-6AEA-4E61-BABE-B13A92B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B9AEA-8CB3-4C71-A297-436EAF2A5586}"/>
              </a:ext>
            </a:extLst>
          </p:cNvPr>
          <p:cNvSpPr txBox="1"/>
          <p:nvPr/>
        </p:nvSpPr>
        <p:spPr>
          <a:xfrm>
            <a:off x="34588" y="283377"/>
            <a:ext cx="61776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CN" sz="16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600" b="0" i="0" dirty="0" err="1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开机自启动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在终端执行：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cp  /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usr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/share/applications/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fcitx.desktop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/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xdg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autostart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90100A-DECC-4635-A77C-4CC34E4F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" y="1241996"/>
            <a:ext cx="5724640" cy="51698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280FD8-226F-4505-88B0-A61D9CCA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12" y="1241996"/>
            <a:ext cx="6080353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337CA-5913-4982-80F6-D0F1BCF2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7" y="226800"/>
            <a:ext cx="4348853" cy="487765"/>
          </a:xfrm>
        </p:spPr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安装命令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dpkg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安装包名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382A5-7373-4A24-9B26-27ED8ECC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61314E-66BE-4748-A27A-4AD91FEB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F0BAC-63B5-484B-8DFE-4F403CEA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1F593E-F0DF-40A1-B3F5-048F9342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2" y="1425388"/>
            <a:ext cx="5213208" cy="47871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50D6BC-0577-41D4-9EC8-5CB563AA59AD}"/>
              </a:ext>
            </a:extLst>
          </p:cNvPr>
          <p:cNvSpPr txBox="1"/>
          <p:nvPr/>
        </p:nvSpPr>
        <p:spPr>
          <a:xfrm>
            <a:off x="5585012" y="30531"/>
            <a:ext cx="645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安装输入法依赖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在终端执行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0" i="0" dirty="0">
              <a:solidFill>
                <a:srgbClr val="6666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apt install libqt5qml5 libqt5quick5 libqt5quickwidgets5 qml-module-qtquick2</a:t>
            </a: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apt install libgsettings-qt1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C3E8DC0-5147-4D43-BB97-50723858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60" y="1425389"/>
            <a:ext cx="6606988" cy="47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70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A48A1-54AC-4599-A032-688F8B552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37" y="0"/>
            <a:ext cx="4517781" cy="3996000"/>
          </a:xfrm>
        </p:spPr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49494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重启电脑、调出输入法</a:t>
            </a:r>
          </a:p>
          <a:p>
            <a:pPr algn="l"/>
            <a:r>
              <a:rPr lang="en-US" altLang="zh-CN" sz="14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重启电脑</a:t>
            </a:r>
          </a:p>
          <a:p>
            <a:pPr algn="l"/>
            <a:r>
              <a:rPr lang="en-US" altLang="zh-CN" sz="14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查看右上角，可以看到“搜狗”字样，在输入窗口即可且出搜狗输入法。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517518-8915-4003-AAD5-E4A1C0A2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E213F-3FF5-4E07-AE97-F8DD0F92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24F0A-2336-478B-9CA5-D47414F5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0B7D4AA-5C56-4FD0-903C-ED20DBA42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7" y="1586527"/>
            <a:ext cx="3960000" cy="48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173723-867A-4310-A2B7-7185B0F76FC2}"/>
              </a:ext>
            </a:extLst>
          </p:cNvPr>
          <p:cNvSpPr txBox="1"/>
          <p:nvPr/>
        </p:nvSpPr>
        <p:spPr>
          <a:xfrm>
            <a:off x="5560291" y="521961"/>
            <a:ext cx="6365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点击“搜狗”字样，选择配置，将搜狗加入输入法列表即可</a:t>
            </a:r>
            <a:endParaRPr lang="zh-CN" altLang="en-US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3693F05-FEFC-4273-A0F0-AC2252DC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00" y="1527763"/>
            <a:ext cx="3960000" cy="47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5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7B67E-629F-4875-8B46-4CAA2EC0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91" y="398115"/>
            <a:ext cx="10969200" cy="705600"/>
          </a:xfrm>
        </p:spPr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至此，搜狗输入法安装完毕！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2D242A3-D73F-48C0-86E7-4B69D78E9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32" y="1555075"/>
            <a:ext cx="5973195" cy="47593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0DB06-A699-4FC7-8C6F-18C15799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34E20-1082-4692-8BB4-F7CFA735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F3A861-61F0-447C-897D-C668F04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02F23-DEF8-48FE-AB4B-011710A8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77" y="1555075"/>
            <a:ext cx="5704192" cy="47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3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348F4-F535-44B4-906A-561F8EC0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68" y="307011"/>
            <a:ext cx="10969200" cy="705600"/>
          </a:xfrm>
        </p:spPr>
        <p:txBody>
          <a:bodyPr/>
          <a:lstStyle/>
          <a:p>
            <a:r>
              <a:rPr lang="zh-CN" altLang="en-US" dirty="0"/>
              <a:t>本项目命令大全及解析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017DC-7293-49DA-BBFF-327A25F4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68" y="1012611"/>
            <a:ext cx="10969200" cy="475920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locale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ls, cd, </a:t>
            </a:r>
            <a:r>
              <a:rPr lang="en-US" altLang="zh-CN" dirty="0" err="1">
                <a:solidFill>
                  <a:schemeClr val="accent1"/>
                </a:solidFill>
              </a:rPr>
              <a:t>pwd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sudo</a:t>
            </a:r>
            <a:r>
              <a:rPr lang="en-US" altLang="zh-CN" dirty="0">
                <a:solidFill>
                  <a:schemeClr val="accent1"/>
                </a:solidFill>
              </a:rPr>
              <a:t>, apt, cp, </a:t>
            </a:r>
            <a:r>
              <a:rPr lang="en-US" altLang="zh-CN" dirty="0" err="1">
                <a:solidFill>
                  <a:schemeClr val="accent1"/>
                </a:solidFill>
              </a:rPr>
              <a:t>whereis</a:t>
            </a:r>
            <a:r>
              <a:rPr lang="en-US" altLang="zh-CN" dirty="0">
                <a:solidFill>
                  <a:schemeClr val="accent1"/>
                </a:solidFill>
              </a:rPr>
              <a:t>, locate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……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文件查找命令：</a:t>
            </a:r>
            <a:r>
              <a:rPr lang="en-US" altLang="zh-CN" dirty="0" err="1">
                <a:solidFill>
                  <a:srgbClr val="FF0000"/>
                </a:solidFill>
              </a:rPr>
              <a:t>whereis</a:t>
            </a:r>
            <a:r>
              <a:rPr lang="en-US" altLang="zh-CN" dirty="0">
                <a:solidFill>
                  <a:srgbClr val="FF0000"/>
                </a:solidFill>
              </a:rPr>
              <a:t> , locate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03DC1E-5785-4304-BFF5-DF4111DB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5347D-88A4-4D0A-8560-CB64B800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0B7A98-2BFE-4066-86E6-A1B331F6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AB100DC-9936-49F1-A5D3-54FBBF62C6D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66313" y="1944782"/>
            <a:ext cx="2591374" cy="33393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-b 　只查找二进制文件。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-B&lt;目录&gt; 　只在设置的目录下查找二进制文件。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-f 　不显示文件名前的路径名称。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-m 　只查找说明文件。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-M&lt;目录&gt; 　只在设置的目录下查找说明文件。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-s 　只查找原始代码文件。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-S&lt;目录&gt; 　只在设置的目录下查找原始代码文件。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-u 　查找不包含指定类型的文件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5093F5-12A8-4FB2-A0E4-CB981612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25" y="2033080"/>
            <a:ext cx="8319168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348F4-F535-44B4-906A-561F8EC0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68" y="307011"/>
            <a:ext cx="10969200" cy="705600"/>
          </a:xfrm>
        </p:spPr>
        <p:txBody>
          <a:bodyPr/>
          <a:lstStyle/>
          <a:p>
            <a:r>
              <a:rPr lang="zh-CN" altLang="en-US" dirty="0"/>
              <a:t>本项目命令大全及解析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017DC-7293-49DA-BBFF-327A25F4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68" y="1012611"/>
            <a:ext cx="10969200" cy="475920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locale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ls, cd, </a:t>
            </a:r>
            <a:r>
              <a:rPr lang="en-US" altLang="zh-CN" dirty="0" err="1">
                <a:solidFill>
                  <a:schemeClr val="accent1"/>
                </a:solidFill>
              </a:rPr>
              <a:t>pwd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sudo</a:t>
            </a:r>
            <a:r>
              <a:rPr lang="en-US" altLang="zh-CN" dirty="0">
                <a:solidFill>
                  <a:schemeClr val="accent1"/>
                </a:solidFill>
              </a:rPr>
              <a:t>, apt, cp, </a:t>
            </a:r>
            <a:r>
              <a:rPr lang="en-US" altLang="zh-CN" dirty="0" err="1">
                <a:solidFill>
                  <a:schemeClr val="accent1"/>
                </a:solidFill>
              </a:rPr>
              <a:t>whereis</a:t>
            </a:r>
            <a:r>
              <a:rPr lang="en-US" altLang="zh-CN" dirty="0">
                <a:solidFill>
                  <a:schemeClr val="accent1"/>
                </a:solidFill>
              </a:rPr>
              <a:t>, locate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……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文件查找命令：</a:t>
            </a:r>
            <a:r>
              <a:rPr lang="en-US" altLang="zh-CN" dirty="0" err="1">
                <a:solidFill>
                  <a:srgbClr val="FF0000"/>
                </a:solidFill>
              </a:rPr>
              <a:t>whereis</a:t>
            </a:r>
            <a:r>
              <a:rPr lang="en-US" altLang="zh-CN" dirty="0">
                <a:solidFill>
                  <a:srgbClr val="FF0000"/>
                </a:solidFill>
              </a:rPr>
              <a:t> , locate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03DC1E-5785-4304-BFF5-DF4111DB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5347D-88A4-4D0A-8560-CB64B800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0B7A98-2BFE-4066-86E6-A1B331F6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AB100DC-9936-49F1-A5D3-54FBBF62C6D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8713" y="2191620"/>
            <a:ext cx="3515962" cy="38318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-b, --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Helvetica Neue"/>
              </a:rPr>
              <a:t>basename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仅匹配路径名的基本名称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-c, --count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只输出找到的数量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-d, --database DBPATH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使用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DBPATH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指定的数据库，而不是默认数据库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/var/lib/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Helvetica Neue"/>
              </a:rPr>
              <a:t>mlocate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Helvetica Neue"/>
              </a:rPr>
              <a:t>mlocate.db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-e, --existing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仅打印当前现有文件的条目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-1 --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如果 是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．则启动安全模式。在安全模式下，使用者不会看到权限无法看到 的档案。这会始速度减慢，因为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locate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必须至实际的档案系统中取得档案的 权限资料。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-0, --null --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在输出上带有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NUL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的单独条目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3A5AA8-1440-46E1-9F12-354236F1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49" y="1595034"/>
            <a:ext cx="66579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B1A7D-C567-4AF7-AF9D-FC207234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99" y="608464"/>
            <a:ext cx="9637435" cy="6661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处理目录常用命令：</a:t>
            </a:r>
            <a:r>
              <a:rPr lang="en-US" altLang="zh-CN" sz="2000" dirty="0">
                <a:solidFill>
                  <a:srgbClr val="FF0000"/>
                </a:solidFill>
              </a:rPr>
              <a:t> ls , </a:t>
            </a:r>
            <a:r>
              <a:rPr lang="en-US" altLang="zh-CN" sz="2000" dirty="0" err="1">
                <a:solidFill>
                  <a:srgbClr val="FF0000"/>
                </a:solidFill>
              </a:rPr>
              <a:t>pwd</a:t>
            </a:r>
            <a:r>
              <a:rPr lang="en-US" altLang="zh-CN" sz="2000" dirty="0">
                <a:solidFill>
                  <a:srgbClr val="FF0000"/>
                </a:solidFill>
              </a:rPr>
              <a:t> , cd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cp, </a:t>
            </a:r>
            <a:r>
              <a:rPr lang="en-US" altLang="zh-CN" sz="2000" dirty="0" err="1">
                <a:solidFill>
                  <a:srgbClr val="FF0000"/>
                </a:solidFill>
              </a:rPr>
              <a:t>mkdir</a:t>
            </a:r>
            <a:r>
              <a:rPr lang="en-US" altLang="zh-CN" sz="2000" dirty="0">
                <a:solidFill>
                  <a:srgbClr val="FF0000"/>
                </a:solidFill>
              </a:rPr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rmdir</a:t>
            </a:r>
            <a:r>
              <a:rPr lang="en-US" altLang="zh-CN" sz="2000" dirty="0">
                <a:solidFill>
                  <a:srgbClr val="FF0000"/>
                </a:solidFill>
              </a:rPr>
              <a:t>, rm , mv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6CC21-B5A5-4FC0-ACCD-8234F134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E7A38-983B-46D7-A912-921AA0F6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BD185-EDF4-4368-9B60-05B32A94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092C9E-8461-4C32-ABBB-22A358DD21F6}"/>
              </a:ext>
            </a:extLst>
          </p:cNvPr>
          <p:cNvSpPr txBox="1"/>
          <p:nvPr/>
        </p:nvSpPr>
        <p:spPr>
          <a:xfrm>
            <a:off x="488199" y="1232778"/>
            <a:ext cx="503514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ls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list files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列出目录及文件名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cd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change directory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）：切换目录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Helvetica Neue"/>
              </a:rPr>
              <a:t>pwd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print work directory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）：显示目前的目录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Helvetica Neue"/>
              </a:rPr>
              <a:t>mkdir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make directory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）：创建一个新的目录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Helvetica Neue"/>
              </a:rPr>
              <a:t>rmdir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remove directory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）：删除一个空的目录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cp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copy file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复制文件或目录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rm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remove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删除文件或目录</a:t>
            </a:r>
          </a:p>
          <a:p>
            <a:pPr marL="342900" indent="-342900" algn="l" latinLnBrk="1"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mv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move file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移动文件与目录，或修改文件与目录的名称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F2821E-C57F-4AB1-B57F-AE15AE887033}"/>
              </a:ext>
            </a:extLst>
          </p:cNvPr>
          <p:cNvSpPr txBox="1"/>
          <p:nvPr/>
        </p:nvSpPr>
        <p:spPr>
          <a:xfrm>
            <a:off x="6470963" y="1503899"/>
            <a:ext cx="3481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latinLnBrk="1">
              <a:buFont typeface="Wingdings" panose="05000000000000000000" pitchFamily="2" charset="2"/>
              <a:buChar char="u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-a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：全部的文件，连同隐藏文件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开头为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的文件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一起列出来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常用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pPr marL="285750" indent="-285750" algn="l" latinLnBrk="1">
              <a:buFont typeface="Wingdings" panose="05000000000000000000" pitchFamily="2" charset="2"/>
              <a:buChar char="u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-d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：仅列出目录本身，而不是列出目录内的文件数据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常用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pPr marL="285750" indent="-285750" algn="l" latinLnBrk="1">
              <a:buFont typeface="Wingdings" panose="05000000000000000000" pitchFamily="2" charset="2"/>
              <a:buChar char="u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-l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：长数据串列出，包含文件的属性与权限等等数据；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常用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A65ADB-EC09-458A-A281-C1850E64AC1C}"/>
              </a:ext>
            </a:extLst>
          </p:cNvPr>
          <p:cNvSpPr txBox="1"/>
          <p:nvPr/>
        </p:nvSpPr>
        <p:spPr>
          <a:xfrm>
            <a:off x="6470963" y="110657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>
                <a:solidFill>
                  <a:srgbClr val="FF0000"/>
                </a:solidFill>
              </a:rPr>
              <a:t>ls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84CCB4-D3A6-491D-B5C8-D62451AF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88894"/>
            <a:ext cx="5942710" cy="3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B146E-78E8-4273-BB84-29DCFA94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395" y="543600"/>
            <a:ext cx="3507600" cy="48618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命令：</a:t>
            </a:r>
            <a:r>
              <a:rPr lang="en-US" altLang="zh-CN" dirty="0">
                <a:solidFill>
                  <a:srgbClr val="FF0000"/>
                </a:solidFill>
              </a:rPr>
              <a:t>cd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Helvetica Neue"/>
              </a:rPr>
              <a:t> 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Helvetica Neue"/>
              </a:rPr>
              <a:t>(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Helvetica Neue"/>
              </a:rPr>
              <a:t>切换目录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Helvetica Neue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17C39-8BBD-4C6C-90A5-F1D58BDE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1C0B1-AC88-4758-9342-2F132455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BA1C6-9196-4E64-8AEB-C17CA77E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D5ECDB-7E19-4DB2-ADC0-C8931AE1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5" y="1442341"/>
            <a:ext cx="6623931" cy="46167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8E43A3F-9508-4C08-9534-E7C238291664}"/>
              </a:ext>
            </a:extLst>
          </p:cNvPr>
          <p:cNvSpPr txBox="1"/>
          <p:nvPr/>
        </p:nvSpPr>
        <p:spPr>
          <a:xfrm>
            <a:off x="6631710" y="492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Helvetica Neue"/>
              </a:rPr>
              <a:t>命令：</a:t>
            </a:r>
            <a:r>
              <a:rPr lang="en-US" altLang="zh-CN" i="0" dirty="0" err="1">
                <a:solidFill>
                  <a:srgbClr val="FF0000"/>
                </a:solidFill>
                <a:effectLst/>
                <a:latin typeface="Helvetica Neue"/>
              </a:rPr>
              <a:t>pwd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Helvetica Neue"/>
              </a:rPr>
              <a:t> (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Helvetica Neue"/>
              </a:rPr>
              <a:t>显示目前所在的目录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3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018BD-9BE1-4A9C-AD41-EC482454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68" y="155358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b="1" i="0" dirty="0" err="1">
                <a:solidFill>
                  <a:srgbClr val="222226"/>
                </a:solidFill>
                <a:effectLst/>
                <a:latin typeface="PingFang SC"/>
              </a:rPr>
              <a:t>linux</a:t>
            </a:r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中字体颜色及其含义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76D62C2-4F57-49CE-9661-2E5F9A3B1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67" y="923925"/>
            <a:ext cx="10829925" cy="250507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965C3-B3DD-477D-9FAA-1A25EE1D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37472-133C-42F1-BF1F-991609D6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57265A-68BE-4A2D-B962-E22059B5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4CD2F8-4E4E-467F-841C-60963AE9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7" y="3590925"/>
            <a:ext cx="10829925" cy="27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9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AB1B4-6453-47F2-AEFC-04209FC2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97" y="552217"/>
            <a:ext cx="10969200" cy="4661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绿色文件： 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2"/>
              </a:rPr>
              <a:t>可执行文件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，可执行的程序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D894E-07F5-40A8-8084-44593352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67268-9803-47D1-8193-C1F6B048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B3E225-2592-4746-8DDE-AEC320D7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19FAFA-375B-4860-88FD-9D76647D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0" y="1066800"/>
            <a:ext cx="7239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ED917F-B51F-4DA4-80A3-72570228DDDA}"/>
              </a:ext>
            </a:extLst>
          </p:cNvPr>
          <p:cNvSpPr txBox="1"/>
          <p:nvPr/>
        </p:nvSpPr>
        <p:spPr>
          <a:xfrm>
            <a:off x="699247" y="15329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红色文件：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4"/>
              </a:rPr>
              <a:t>压缩文件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或者包文件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550604-5707-4F5F-9D07-97592702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" y="2059913"/>
            <a:ext cx="4533900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4CAAAA-0522-4953-B15D-E8410E07F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35" y="3224434"/>
            <a:ext cx="10829925" cy="4661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D769E8-7234-46C3-98B0-07242D44FE80}"/>
              </a:ext>
            </a:extLst>
          </p:cNvPr>
          <p:cNvSpPr txBox="1"/>
          <p:nvPr/>
        </p:nvSpPr>
        <p:spPr>
          <a:xfrm>
            <a:off x="808835" y="2715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蓝色文件：目录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C49003-21A7-4207-BC10-731182FB8652}"/>
              </a:ext>
            </a:extLst>
          </p:cNvPr>
          <p:cNvSpPr txBox="1"/>
          <p:nvPr/>
        </p:nvSpPr>
        <p:spPr>
          <a:xfrm>
            <a:off x="717176" y="3880483"/>
            <a:ext cx="6696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白色文件：一般性文件，如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7"/>
              </a:rPr>
              <a:t>文本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文件，配置文件，源码文件等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8A3EAC-4E4B-4C8F-9F6F-F687E0DC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00" y="4388997"/>
            <a:ext cx="9944100" cy="5429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7E2C20-BAD7-487E-ACA1-97708093040A}"/>
              </a:ext>
            </a:extLst>
          </p:cNvPr>
          <p:cNvSpPr txBox="1"/>
          <p:nvPr/>
        </p:nvSpPr>
        <p:spPr>
          <a:xfrm>
            <a:off x="808835" y="51095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浅蓝色文件：链接文件，主要是使用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命令建立的文件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1CA027-E2A4-44AB-8E13-8922C479D3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00" y="5572049"/>
            <a:ext cx="88201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382905" y="5290820"/>
            <a:ext cx="8939867" cy="2531110"/>
          </a:xfrm>
          <a:custGeom>
            <a:avLst/>
            <a:gdLst>
              <a:gd name="adj" fmla="val 22698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4079" h="3986">
                <a:moveTo>
                  <a:pt x="0" y="3986"/>
                </a:moveTo>
                <a:lnTo>
                  <a:pt x="555" y="3501"/>
                </a:lnTo>
                <a:lnTo>
                  <a:pt x="555" y="3986"/>
                </a:lnTo>
                <a:lnTo>
                  <a:pt x="0" y="3986"/>
                </a:lnTo>
                <a:close/>
                <a:moveTo>
                  <a:pt x="1770" y="2440"/>
                </a:moveTo>
                <a:lnTo>
                  <a:pt x="4564" y="0"/>
                </a:lnTo>
                <a:lnTo>
                  <a:pt x="14079" y="2440"/>
                </a:lnTo>
                <a:lnTo>
                  <a:pt x="1770" y="2440"/>
                </a:lnTo>
                <a:close/>
              </a:path>
            </a:pathLst>
          </a:custGeom>
          <a:solidFill>
            <a:srgbClr val="20FAF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flipV="1">
            <a:off x="1661795" y="0"/>
            <a:ext cx="5377815" cy="2573655"/>
          </a:xfrm>
          <a:prstGeom prst="triangle">
            <a:avLst>
              <a:gd name="adj" fmla="val 32631"/>
            </a:avLst>
          </a:prstGeom>
          <a:solidFill>
            <a:srgbClr val="20FAF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1E97F-0206-445C-B7E4-48BDF690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" y="0"/>
            <a:ext cx="4618486" cy="61023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7A2C76-1A6E-44F8-BBFC-90CE3964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04" y="1312454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2B28E06-7408-4A4C-A0C1-9E14E948561A}"/>
              </a:ext>
            </a:extLst>
          </p:cNvPr>
          <p:cNvSpPr/>
          <p:nvPr/>
        </p:nvSpPr>
        <p:spPr>
          <a:xfrm>
            <a:off x="994898" y="2872292"/>
            <a:ext cx="2190750" cy="7080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kern="2500" dirty="0">
                <a:ln>
                  <a:noFill/>
                </a:ln>
                <a:solidFill>
                  <a:srgbClr val="FF0000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01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E5709B-37F6-408C-B411-4B7C5D41247E}"/>
              </a:ext>
            </a:extLst>
          </p:cNvPr>
          <p:cNvSpPr/>
          <p:nvPr/>
        </p:nvSpPr>
        <p:spPr>
          <a:xfrm>
            <a:off x="2579223" y="2872292"/>
            <a:ext cx="381381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600" kern="2500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中文输入法安装</a:t>
            </a:r>
            <a:endParaRPr lang="en-US" altLang="zh-CN" sz="3600" kern="2500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庞门正道标题体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573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382905" y="5290820"/>
            <a:ext cx="8939867" cy="2531110"/>
          </a:xfrm>
          <a:custGeom>
            <a:avLst/>
            <a:gdLst>
              <a:gd name="adj" fmla="val 22698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4079" h="3986">
                <a:moveTo>
                  <a:pt x="0" y="3986"/>
                </a:moveTo>
                <a:lnTo>
                  <a:pt x="555" y="3501"/>
                </a:lnTo>
                <a:lnTo>
                  <a:pt x="555" y="3986"/>
                </a:lnTo>
                <a:lnTo>
                  <a:pt x="0" y="3986"/>
                </a:lnTo>
                <a:close/>
                <a:moveTo>
                  <a:pt x="1770" y="2440"/>
                </a:moveTo>
                <a:lnTo>
                  <a:pt x="4564" y="0"/>
                </a:lnTo>
                <a:lnTo>
                  <a:pt x="14079" y="2440"/>
                </a:lnTo>
                <a:lnTo>
                  <a:pt x="1770" y="2440"/>
                </a:lnTo>
                <a:close/>
              </a:path>
            </a:pathLst>
          </a:custGeom>
          <a:solidFill>
            <a:srgbClr val="20FAF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flipV="1">
            <a:off x="1661795" y="0"/>
            <a:ext cx="5377815" cy="2573655"/>
          </a:xfrm>
          <a:prstGeom prst="triangle">
            <a:avLst>
              <a:gd name="adj" fmla="val 32631"/>
            </a:avLst>
          </a:prstGeom>
          <a:solidFill>
            <a:srgbClr val="20FAF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49318" y="3042620"/>
            <a:ext cx="5022215" cy="708025"/>
            <a:chOff x="6369" y="4450"/>
            <a:chExt cx="7909" cy="1115"/>
          </a:xfrm>
        </p:grpSpPr>
        <p:sp>
          <p:nvSpPr>
            <p:cNvPr id="14" name="矩形 13"/>
            <p:cNvSpPr/>
            <p:nvPr/>
          </p:nvSpPr>
          <p:spPr>
            <a:xfrm>
              <a:off x="6369" y="4450"/>
              <a:ext cx="3450" cy="1115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 kern="2500" dirty="0">
                  <a:ln>
                    <a:noFill/>
                  </a:ln>
                  <a:solidFill>
                    <a:srgbClr val="FF0000"/>
                  </a:solidFill>
                  <a:effectLst/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02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272" y="4477"/>
              <a:ext cx="6006" cy="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3600" kern="2500" dirty="0">
                  <a:solidFill>
                    <a:srgbClr val="FF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Python</a:t>
              </a:r>
              <a:r>
                <a:rPr lang="zh-CN" altLang="en-US" sz="3600" kern="2500" dirty="0">
                  <a:solidFill>
                    <a:srgbClr val="FF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庞门正道标题体" panose="02010600030101010101" charset="-122"/>
                </a:rPr>
                <a:t>安装</a:t>
              </a:r>
              <a:endParaRPr lang="en-US" altLang="zh-CN" sz="3600" kern="2500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41E97F-0206-445C-B7E4-48BDF690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" y="0"/>
            <a:ext cx="4618486" cy="61023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7A2C76-1A6E-44F8-BBFC-90CE3964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04" y="1312454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2E360-6CEA-48A8-AECE-DE3E031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3E180B8-A845-488E-B31E-66526B83B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813" y="1941513"/>
            <a:ext cx="9344025" cy="38576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AB45C8-1D29-4B73-97BA-B2BCA6CA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F9CA7-4CE4-49AC-B2A9-32125DF3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D22F3-5F6C-4199-AA8D-B229F9B3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67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C8E81-ED41-4390-BCE2-C8E6C82C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更新 </a:t>
            </a:r>
            <a:r>
              <a:rPr lang="en-US" altLang="zh-CN" dirty="0"/>
              <a:t>Python </a:t>
            </a:r>
            <a:r>
              <a:rPr lang="zh-CN" altLang="en-US" dirty="0"/>
              <a:t>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DE459-21C4-44B3-BD4E-FD2FE7CA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Ubuntu </a:t>
            </a:r>
            <a:r>
              <a:rPr lang="zh-CN" altLang="en-US" dirty="0"/>
              <a:t>终端执行以下两条命令即可更新 </a:t>
            </a:r>
            <a:r>
              <a:rPr lang="en-US" altLang="zh-CN" dirty="0"/>
              <a:t>Python </a:t>
            </a:r>
            <a:r>
              <a:rPr lang="zh-CN" altLang="en-US" dirty="0"/>
              <a:t>版本：</a:t>
            </a:r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sudo</a:t>
            </a:r>
            <a:r>
              <a:rPr lang="en-US" altLang="zh-CN" dirty="0"/>
              <a:t> apt-get update</a:t>
            </a:r>
          </a:p>
          <a:p>
            <a:r>
              <a:rPr lang="en-US" altLang="zh-CN" dirty="0"/>
              <a:t>$</a:t>
            </a:r>
            <a:r>
              <a:rPr lang="en-US" altLang="zh-CN" dirty="0" err="1"/>
              <a:t>sudo</a:t>
            </a:r>
            <a:r>
              <a:rPr lang="en-US" altLang="zh-CN" dirty="0"/>
              <a:t> apt-get install python3.9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第一条命令用来指定更新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etc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/apt/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sources.list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和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etc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/apt/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sources.list.d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所列出的源地址，这样能够保证获得最新的安装包。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第二条命令用来指定安装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Python 3.8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，这是目前最新的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Python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版本。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4F178A-A2F8-45A8-B323-0193B2D6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3573F-84D6-494B-AB17-7B4B6BE7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FEAA5-8E65-4EF3-8AE4-FB76CED1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24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B440A-BA90-4EB1-9748-3998D353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重新安装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0F8CC-BAB3-43D1-81A4-67069432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1) </a:t>
            </a:r>
            <a:r>
              <a:rPr lang="zh-CN" altLang="en-US" dirty="0"/>
              <a:t>下载源代码</a:t>
            </a:r>
          </a:p>
          <a:p>
            <a:r>
              <a:rPr lang="en-US" altLang="zh-CN" dirty="0"/>
              <a:t>Python </a:t>
            </a:r>
            <a:r>
              <a:rPr lang="zh-CN" altLang="en-US" dirty="0"/>
              <a:t>官方下载地址：</a:t>
            </a:r>
            <a:r>
              <a:rPr lang="en-US" altLang="zh-CN" dirty="0"/>
              <a:t>https://www.python.org/downloads/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7AB84-440D-485E-BF53-0DF11EFD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20943-8BC9-4FE6-9739-0414FF04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B9CB51-42FF-4BA8-8757-E947C512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75F6E5-2F7F-4E1D-A234-A76BE621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438400"/>
            <a:ext cx="8391525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E342F-D61E-4B20-BA37-04B61BE9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59" y="311739"/>
            <a:ext cx="10969200" cy="4759200"/>
          </a:xfrm>
        </p:spPr>
        <p:txBody>
          <a:bodyPr/>
          <a:lstStyle/>
          <a:p>
            <a:r>
              <a:rPr lang="zh-CN" altLang="en-US" dirty="0"/>
              <a:t>点击上图中的版本号或者“</a:t>
            </a:r>
            <a:r>
              <a:rPr lang="en-US" altLang="zh-CN" dirty="0"/>
              <a:t>Download”</a:t>
            </a:r>
            <a:r>
              <a:rPr lang="zh-CN" altLang="en-US" dirty="0"/>
              <a:t>按钮进入对应版本的下载页面，滚动到最后即可看到各个平台的 </a:t>
            </a:r>
            <a:r>
              <a:rPr lang="en-US" altLang="zh-CN" dirty="0"/>
              <a:t>Python </a:t>
            </a:r>
            <a:r>
              <a:rPr lang="zh-CN" altLang="en-US" dirty="0"/>
              <a:t>安装包</a:t>
            </a:r>
            <a:endParaRPr lang="en-US" altLang="zh-CN" dirty="0"/>
          </a:p>
          <a:p>
            <a:r>
              <a:rPr lang="zh-CN" altLang="en-US" dirty="0"/>
              <a:t>在“</a:t>
            </a:r>
            <a:r>
              <a:rPr lang="en-US" altLang="zh-CN" dirty="0" err="1"/>
              <a:t>Gzipped</a:t>
            </a:r>
            <a:r>
              <a:rPr lang="en-US" altLang="zh-CN" dirty="0"/>
              <a:t> source </a:t>
            </a:r>
            <a:r>
              <a:rPr lang="en-US" altLang="zh-CN" dirty="0" err="1"/>
              <a:t>tarball</a:t>
            </a:r>
            <a:r>
              <a:rPr lang="en-US" altLang="zh-CN" dirty="0"/>
              <a:t>”</a:t>
            </a:r>
            <a:r>
              <a:rPr lang="zh-CN" altLang="en-US" dirty="0"/>
              <a:t>处单击鼠标右键，从弹出菜单中选择“复制链接地址”，即可得到</a:t>
            </a:r>
            <a:r>
              <a:rPr lang="en-US" altLang="zh-CN" dirty="0"/>
              <a:t>.</a:t>
            </a:r>
            <a:r>
              <a:rPr lang="en-US" altLang="zh-CN" dirty="0" err="1"/>
              <a:t>tgz</a:t>
            </a:r>
            <a:r>
              <a:rPr lang="zh-CN" altLang="en-US" dirty="0"/>
              <a:t>格式的源码压缩包地址。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9F2CD-800C-4BCF-A281-8BFB32AD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3C3ED-8C4D-4F7E-A12A-A84B45A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B8131-5A0D-480D-A8AF-B776A733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064C2C-15BB-4724-AC4F-01A74CB0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3" y="2226848"/>
            <a:ext cx="9574306" cy="39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FC5A-9EE5-45A2-B8FB-E453A15F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316FE-BDA6-48E7-969C-F65165AB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然后执行以下命令：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$ 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wget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 https://www.python.org/ftp/python/3.8.1/Python-3.8.1.tgz</a:t>
            </a:r>
            <a:endParaRPr lang="en-US" altLang="zh-CN" dirty="0">
              <a:solidFill>
                <a:srgbClr val="444444"/>
              </a:solidFill>
              <a:latin typeface="Helvetica Neue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解压源码包：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$ tar -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zxvf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 Python-3.8.1.tgz</a:t>
            </a:r>
          </a:p>
          <a:p>
            <a:r>
              <a:rPr lang="en-US" altLang="zh-CN" b="1" i="0" dirty="0">
                <a:solidFill>
                  <a:srgbClr val="444444"/>
                </a:solidFill>
                <a:effectLst/>
                <a:latin typeface="Helvetica Neue"/>
              </a:rPr>
              <a:t>2) </a:t>
            </a:r>
            <a:r>
              <a:rPr lang="zh-CN" altLang="en-US" b="1" i="0" dirty="0">
                <a:solidFill>
                  <a:srgbClr val="444444"/>
                </a:solidFill>
                <a:effectLst/>
                <a:latin typeface="Helvetica Neue"/>
              </a:rPr>
              <a:t>编译</a:t>
            </a: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使用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make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工具进行编译：</a:t>
            </a: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$ ./configure  --prefix=/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usr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/local</a:t>
            </a: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$ make&amp;&amp;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sudo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 make install</a:t>
            </a: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这里的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--prefix=/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usr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/local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用于指定安装目录（建议指定）。如果不指定，就会使用默认的安装目录。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zh-CN" altLang="en-US" i="1" dirty="0">
                <a:solidFill>
                  <a:srgbClr val="444444"/>
                </a:solidFill>
                <a:latin typeface="Helvetica Neue"/>
              </a:rPr>
              <a:t>（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 /configure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配置环境，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make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是编译的意思。就是把源码包编译成</a:t>
            </a:r>
            <a:r>
              <a:rPr lang="zh-CN" altLang="en-US" b="0" i="1" u="none" strike="noStrike" dirty="0">
                <a:solidFill>
                  <a:srgbClr val="FC5531"/>
                </a:solidFill>
                <a:effectLst/>
                <a:latin typeface="-apple-system"/>
                <a:hlinkClick r:id="rId2"/>
              </a:rPr>
              <a:t>二进制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可执行文件；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make install 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就是安装的意思。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 make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与</a:t>
            </a:r>
            <a:r>
              <a:rPr lang="en-US" altLang="zh-CN" b="0" i="1" dirty="0" err="1">
                <a:solidFill>
                  <a:srgbClr val="4D4D4D"/>
                </a:solidFill>
                <a:effectLst/>
                <a:latin typeface="-apple-system"/>
              </a:rPr>
              <a:t>makeinstall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是两个命令，在你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./</a:t>
            </a:r>
            <a:r>
              <a:rPr lang="en-US" altLang="zh-CN" b="0" i="1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configuration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生成了</a:t>
            </a:r>
            <a:r>
              <a:rPr lang="en-US" altLang="zh-CN" b="0" i="1" dirty="0" err="1">
                <a:solidFill>
                  <a:srgbClr val="4D4D4D"/>
                </a:solidFill>
                <a:effectLst/>
                <a:latin typeface="-apple-system"/>
              </a:rPr>
              <a:t>Makefile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之后执行编译安装；</a:t>
            </a:r>
            <a:br>
              <a:rPr lang="zh-CN" altLang="en-US" i="1" dirty="0"/>
            </a:b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make &amp;&amp; </a:t>
            </a:r>
            <a:r>
              <a:rPr lang="en-US" altLang="zh-CN" b="0" i="1" dirty="0" err="1">
                <a:solidFill>
                  <a:srgbClr val="4D4D4D"/>
                </a:solidFill>
                <a:effectLst/>
                <a:latin typeface="-apple-system"/>
              </a:rPr>
              <a:t>makeinstall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的意思就是执行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make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如果没有发生错误就执行</a:t>
            </a:r>
            <a:r>
              <a:rPr lang="en-US" altLang="zh-CN" b="0" i="1" dirty="0">
                <a:solidFill>
                  <a:srgbClr val="4D4D4D"/>
                </a:solidFill>
                <a:effectLst/>
                <a:latin typeface="-apple-system"/>
              </a:rPr>
              <a:t>make install</a:t>
            </a:r>
            <a:r>
              <a:rPr lang="zh-CN" altLang="en-US" b="0" i="1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dirty="0">
                <a:solidFill>
                  <a:srgbClr val="444444"/>
                </a:solidFill>
                <a:latin typeface="Helvetica Neue"/>
              </a:rPr>
              <a:t>）</a:t>
            </a:r>
            <a:endParaRPr lang="zh-CN" altLang="en-US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6B245-29C2-4FF0-8E2E-626005DE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3E8696-B89C-4E86-B758-E87DDE2D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71885-18E2-4547-95BF-2C18B8C9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99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E845E-B2AC-4D14-AE41-8D439216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wget</a:t>
            </a:r>
            <a:r>
              <a:rPr lang="zh-CN" altLang="en-US" dirty="0"/>
              <a:t>命令详解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597-672E-4810-8646-364CEFF26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wget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中的一个下载文件的工具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wget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工具体积小但功能完善，它支持断点下载功能，同时支持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FTP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HTTP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下载方式，支持代理服务器和设置起来方便简单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en-US" altLang="zh-CN" dirty="0" err="1"/>
              <a:t>wget</a:t>
            </a:r>
            <a:r>
              <a:rPr lang="zh-CN" altLang="en-US" dirty="0"/>
              <a:t>命令用来从指定的</a:t>
            </a:r>
            <a:r>
              <a:rPr lang="en-US" altLang="zh-CN" dirty="0"/>
              <a:t>URL</a:t>
            </a:r>
            <a:r>
              <a:rPr lang="zh-CN" altLang="en-US" dirty="0"/>
              <a:t>下载文件。</a:t>
            </a:r>
            <a:r>
              <a:rPr lang="en-US" altLang="zh-CN" dirty="0" err="1"/>
              <a:t>wget</a:t>
            </a:r>
            <a:r>
              <a:rPr lang="zh-CN" altLang="en-US" dirty="0"/>
              <a:t>非常稳定，它在带宽很窄的情况下和不稳定网络中有很强的适应性，如果是由于网络的原因下载失败，</a:t>
            </a:r>
            <a:r>
              <a:rPr lang="en-US" altLang="zh-CN" dirty="0" err="1"/>
              <a:t>wget</a:t>
            </a:r>
            <a:r>
              <a:rPr lang="zh-CN" altLang="en-US" dirty="0"/>
              <a:t>会不断的尝试，直到整个文件下载完毕。如果是服务器打断下载过程，它会再次联到服务器上从停止的地方继续下载。这对从那些限定了链接时间的服务器上下载大文件非常有用。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基本的语法是：</a:t>
            </a:r>
            <a:r>
              <a:rPr lang="en-US" altLang="zh-CN" b="1" i="0" dirty="0" err="1">
                <a:solidFill>
                  <a:srgbClr val="7C79E5"/>
                </a:solidFill>
                <a:effectLst/>
                <a:latin typeface="-apple-system"/>
              </a:rPr>
              <a:t>wget</a:t>
            </a:r>
            <a:r>
              <a:rPr lang="en-US" altLang="zh-CN" b="1" i="0" dirty="0">
                <a:solidFill>
                  <a:srgbClr val="7C79E5"/>
                </a:solidFill>
                <a:effectLst/>
                <a:latin typeface="-apple-system"/>
              </a:rPr>
              <a:t> [</a:t>
            </a:r>
            <a:r>
              <a:rPr lang="zh-CN" altLang="en-US" b="1" i="0" dirty="0">
                <a:solidFill>
                  <a:srgbClr val="7C79E5"/>
                </a:solidFill>
                <a:effectLst/>
                <a:latin typeface="-apple-system"/>
              </a:rPr>
              <a:t>参数列表</a:t>
            </a:r>
            <a:r>
              <a:rPr lang="en-US" altLang="zh-CN" b="1" i="0" dirty="0">
                <a:solidFill>
                  <a:srgbClr val="7C79E5"/>
                </a:solidFill>
                <a:effectLst/>
                <a:latin typeface="-apple-system"/>
              </a:rPr>
              <a:t>] URL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8D831-2474-4B18-BF43-D99DB57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3C17E4-6474-4472-B0C8-F414B3E0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D0E5C-E4BA-411A-8112-F4DA5EED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61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1355D-28FA-41EF-BA75-F7632277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0A87041-AB4A-45A7-86CB-5A0CCFAD4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913" y="1434537"/>
            <a:ext cx="6517334" cy="47593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BF132-761B-468D-ADF0-B29B5343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954CC-3BA8-4074-89AE-5043949E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CAEFD-FB97-4EBE-A685-27012C18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0DAFB-BCF6-4EBC-B93B-FCDB55DD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A22A0A3-7244-4759-8988-3F64540B9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400" y="1363605"/>
            <a:ext cx="5589899" cy="47593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44093-8C30-47FC-B68B-6A7F932C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EB0E57-8296-4446-9857-8FC57388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6B1E8-8EEA-4929-B551-57FEEBD8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E50947-5686-45FB-A33C-F15D5F0A431D}"/>
              </a:ext>
            </a:extLst>
          </p:cNvPr>
          <p:cNvSpPr txBox="1"/>
          <p:nvPr/>
        </p:nvSpPr>
        <p:spPr>
          <a:xfrm>
            <a:off x="264000" y="1434537"/>
            <a:ext cx="479209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、使用 </a:t>
            </a:r>
            <a:r>
              <a:rPr lang="en-US" altLang="zh-CN" b="1" dirty="0" err="1"/>
              <a:t>wget</a:t>
            </a:r>
            <a:r>
              <a:rPr lang="en-US" altLang="zh-CN" b="1" dirty="0"/>
              <a:t> </a:t>
            </a:r>
            <a:r>
              <a:rPr lang="zh-CN" altLang="en-US" b="1" dirty="0"/>
              <a:t>下载单个文件 </a:t>
            </a:r>
          </a:p>
          <a:p>
            <a:r>
              <a:rPr lang="zh-CN" altLang="en-US" sz="1600" dirty="0"/>
              <a:t>以下的例子是从网络下载一个文件并保存在当前目录 </a:t>
            </a:r>
          </a:p>
          <a:p>
            <a:r>
              <a:rPr lang="en-US" altLang="zh-CN" sz="1600" dirty="0" err="1"/>
              <a:t>wget</a:t>
            </a:r>
            <a:r>
              <a:rPr lang="en-US" altLang="zh-CN" sz="1600" dirty="0"/>
              <a:t> http://cn.wordpress.org/wordpress-3.1-zh_CN.zip </a:t>
            </a:r>
          </a:p>
          <a:p>
            <a:r>
              <a:rPr lang="zh-CN" altLang="en-US" sz="1600" dirty="0"/>
              <a:t>在下载的过程中会显示进度条，包含（下载完成百分比，已经下载的字节，当前下载速度，剩余下载时间）。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71541-5A2C-4172-A6DA-5B177C0F9C92}"/>
              </a:ext>
            </a:extLst>
          </p:cNvPr>
          <p:cNvSpPr txBox="1"/>
          <p:nvPr/>
        </p:nvSpPr>
        <p:spPr>
          <a:xfrm>
            <a:off x="152400" y="3527418"/>
            <a:ext cx="60960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b="1" dirty="0"/>
              <a:t>、使用 </a:t>
            </a:r>
            <a:r>
              <a:rPr lang="en-US" altLang="zh-CN" b="1" dirty="0" err="1"/>
              <a:t>wget</a:t>
            </a:r>
            <a:r>
              <a:rPr lang="en-US" altLang="zh-CN" b="1" dirty="0"/>
              <a:t> -O </a:t>
            </a:r>
            <a:r>
              <a:rPr lang="zh-CN" altLang="en-US" b="1" dirty="0"/>
              <a:t>下载并以不同的文件名保存</a:t>
            </a:r>
          </a:p>
          <a:p>
            <a:r>
              <a:rPr lang="en-US" altLang="zh-CN" sz="1400" dirty="0" err="1"/>
              <a:t>wget</a:t>
            </a:r>
            <a:r>
              <a:rPr lang="zh-CN" altLang="en-US" sz="1400" dirty="0"/>
              <a:t>默认会以最后一个符合”</a:t>
            </a:r>
            <a:r>
              <a:rPr lang="en-US" altLang="zh-CN" sz="1400" dirty="0"/>
              <a:t>/”</a:t>
            </a:r>
            <a:r>
              <a:rPr lang="zh-CN" altLang="en-US" sz="1400" dirty="0"/>
              <a:t>的后面的字符来命令，对于动态链接的下载通常文件名会不正确。 </a:t>
            </a:r>
          </a:p>
          <a:p>
            <a:r>
              <a:rPr lang="zh-CN" altLang="en-US" sz="1400" dirty="0"/>
              <a:t>错误：下面的例子会下载一个文件并以名称</a:t>
            </a:r>
            <a:r>
              <a:rPr lang="en-US" altLang="zh-CN" sz="1400" dirty="0" err="1"/>
              <a:t>download.php?id</a:t>
            </a:r>
            <a:r>
              <a:rPr lang="en-US" altLang="zh-CN" sz="1400" dirty="0"/>
              <a:t>=1080</a:t>
            </a:r>
            <a:r>
              <a:rPr lang="zh-CN" altLang="en-US" sz="1400" dirty="0"/>
              <a:t>保存 </a:t>
            </a:r>
          </a:p>
          <a:p>
            <a:endParaRPr lang="zh-CN" altLang="en-US" sz="1400" dirty="0"/>
          </a:p>
          <a:p>
            <a:r>
              <a:rPr lang="en-US" altLang="zh-CN" sz="1400" dirty="0" err="1"/>
              <a:t>wget</a:t>
            </a:r>
            <a:r>
              <a:rPr lang="en-US" altLang="zh-CN" sz="1400" dirty="0"/>
              <a:t> http://www.centos.bz/download?id=1 </a:t>
            </a:r>
          </a:p>
          <a:p>
            <a:r>
              <a:rPr lang="zh-CN" altLang="en-US" sz="1400" dirty="0"/>
              <a:t>即使下载的文件是</a:t>
            </a:r>
            <a:r>
              <a:rPr lang="en-US" altLang="zh-CN" sz="1400" dirty="0"/>
              <a:t>zip</a:t>
            </a:r>
            <a:r>
              <a:rPr lang="zh-CN" altLang="en-US" sz="1400" dirty="0"/>
              <a:t>格式，它仍然以</a:t>
            </a:r>
            <a:r>
              <a:rPr lang="en-US" altLang="zh-CN" sz="1400" dirty="0" err="1"/>
              <a:t>download.php?id</a:t>
            </a:r>
            <a:r>
              <a:rPr lang="en-US" altLang="zh-CN" sz="1400" dirty="0"/>
              <a:t>=1080</a:t>
            </a:r>
            <a:r>
              <a:rPr lang="zh-CN" altLang="en-US" sz="1400" dirty="0"/>
              <a:t>命令。 </a:t>
            </a:r>
          </a:p>
          <a:p>
            <a:r>
              <a:rPr lang="zh-CN" altLang="en-US" sz="1400" dirty="0"/>
              <a:t>正确：为了解决这个问题，我们可以使用参数</a:t>
            </a:r>
            <a:r>
              <a:rPr lang="en-US" altLang="zh-CN" sz="1400" dirty="0"/>
              <a:t>-O</a:t>
            </a:r>
            <a:r>
              <a:rPr lang="zh-CN" altLang="en-US" sz="1400" dirty="0"/>
              <a:t>来指定一个文件名： </a:t>
            </a:r>
          </a:p>
          <a:p>
            <a:endParaRPr lang="zh-CN" altLang="en-US" dirty="0"/>
          </a:p>
          <a:p>
            <a:r>
              <a:rPr lang="en-US" altLang="zh-CN" dirty="0" err="1"/>
              <a:t>wget</a:t>
            </a:r>
            <a:r>
              <a:rPr lang="en-US" altLang="zh-CN" dirty="0"/>
              <a:t> -O wordpress.zip http://www.centos.bz/download.php?id=1080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299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CBCD4-6330-4154-A341-189942B0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877455"/>
            <a:ext cx="10969200" cy="53352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使用 </a:t>
            </a:r>
            <a:r>
              <a:rPr lang="en-US" altLang="zh-CN" dirty="0" err="1"/>
              <a:t>wget</a:t>
            </a:r>
            <a:r>
              <a:rPr lang="en-US" altLang="zh-CN" dirty="0"/>
              <a:t> -c </a:t>
            </a:r>
            <a:r>
              <a:rPr lang="zh-CN" altLang="en-US" dirty="0"/>
              <a:t>断点续传</a:t>
            </a:r>
            <a:endParaRPr lang="en-US" altLang="zh-CN" dirty="0"/>
          </a:p>
          <a:p>
            <a:r>
              <a:rPr lang="zh-CN" altLang="en-US" sz="1400" dirty="0"/>
              <a:t>当文件特别大或者网络特别慢的时候，往往一个文件还没有下载完，连接就已经被切断，此时就需要断点续传。</a:t>
            </a:r>
          </a:p>
          <a:p>
            <a:r>
              <a:rPr lang="en-US" altLang="zh-CN" sz="1400" dirty="0" err="1"/>
              <a:t>wget</a:t>
            </a:r>
            <a:r>
              <a:rPr lang="zh-CN" altLang="en-US" sz="1400" dirty="0"/>
              <a:t>的断点续传是自动的，只需要使用 </a:t>
            </a:r>
            <a:r>
              <a:rPr lang="en-US" altLang="zh-CN" sz="1400" dirty="0"/>
              <a:t>-c </a:t>
            </a:r>
            <a:r>
              <a:rPr lang="zh-CN" altLang="en-US" sz="1400" dirty="0"/>
              <a:t>参数。</a:t>
            </a:r>
            <a:endParaRPr lang="en-US" altLang="zh-CN" sz="1400" dirty="0"/>
          </a:p>
          <a:p>
            <a:r>
              <a:rPr lang="zh-CN" altLang="en-US" sz="1400" dirty="0"/>
              <a:t>使用断点续传要求服务器支持断点续传。</a:t>
            </a:r>
          </a:p>
          <a:p>
            <a:r>
              <a:rPr lang="zh-CN" altLang="en-US" sz="1400" dirty="0"/>
              <a:t>例如</a:t>
            </a:r>
            <a:r>
              <a:rPr lang="zh-CN" altLang="en-US" sz="1400" dirty="0">
                <a:solidFill>
                  <a:srgbClr val="FF0000"/>
                </a:solidFill>
              </a:rPr>
              <a:t>： </a:t>
            </a:r>
            <a:r>
              <a:rPr lang="en-US" altLang="zh-CN" sz="1400" dirty="0" err="1">
                <a:solidFill>
                  <a:srgbClr val="FF0000"/>
                </a:solidFill>
              </a:rPr>
              <a:t>wget</a:t>
            </a:r>
            <a:r>
              <a:rPr lang="en-US" altLang="zh-CN" sz="1400" dirty="0">
                <a:solidFill>
                  <a:srgbClr val="FF0000"/>
                </a:solidFill>
              </a:rPr>
              <a:t> -c http://the.url.of/incomplete/file </a:t>
            </a:r>
          </a:p>
          <a:p>
            <a:r>
              <a:rPr lang="en-US" altLang="zh-CN" sz="1400" dirty="0"/>
              <a:t>-t </a:t>
            </a:r>
            <a:r>
              <a:rPr lang="zh-CN" altLang="en-US" sz="1400" dirty="0"/>
              <a:t>参数表示重试次数，例如需要重试</a:t>
            </a:r>
            <a:r>
              <a:rPr lang="en-US" altLang="zh-CN" sz="1400" dirty="0"/>
              <a:t>100</a:t>
            </a:r>
            <a:r>
              <a:rPr lang="zh-CN" altLang="en-US" sz="1400" dirty="0"/>
              <a:t>次，那么就写</a:t>
            </a:r>
            <a:r>
              <a:rPr lang="en-US" altLang="zh-CN" sz="1400" dirty="0"/>
              <a:t>-t 100</a:t>
            </a:r>
            <a:r>
              <a:rPr lang="zh-CN" altLang="en-US" sz="1400" dirty="0"/>
              <a:t>，如果设成</a:t>
            </a:r>
            <a:r>
              <a:rPr lang="en-US" altLang="zh-CN" sz="1400" dirty="0"/>
              <a:t>-t 0</a:t>
            </a:r>
            <a:r>
              <a:rPr lang="zh-CN" altLang="en-US" sz="1400" dirty="0"/>
              <a:t>，那么表示无穷次重试，直到连接成功。</a:t>
            </a:r>
          </a:p>
          <a:p>
            <a:r>
              <a:rPr lang="en-US" altLang="zh-CN" sz="1400" dirty="0"/>
              <a:t>-T </a:t>
            </a:r>
            <a:r>
              <a:rPr lang="zh-CN" altLang="en-US" sz="1400" dirty="0"/>
              <a:t>参数表示超时等待时间，例如</a:t>
            </a:r>
            <a:r>
              <a:rPr lang="en-US" altLang="zh-CN" sz="1400" dirty="0"/>
              <a:t>-T 120</a:t>
            </a:r>
            <a:r>
              <a:rPr lang="zh-CN" altLang="en-US" sz="1400" dirty="0"/>
              <a:t>，表示等待</a:t>
            </a:r>
            <a:r>
              <a:rPr lang="en-US" altLang="zh-CN" sz="1400" dirty="0"/>
              <a:t>120</a:t>
            </a:r>
            <a:r>
              <a:rPr lang="zh-CN" altLang="en-US" sz="1400" dirty="0"/>
              <a:t>秒连接不上就算超时。</a:t>
            </a:r>
            <a:endParaRPr lang="en-US" altLang="zh-CN" sz="1400" dirty="0"/>
          </a:p>
          <a:p>
            <a:r>
              <a:rPr lang="en-US" altLang="zh-CN" dirty="0"/>
              <a:t>4. </a:t>
            </a:r>
            <a:r>
              <a:rPr lang="zh-CN" altLang="en-US" dirty="0"/>
              <a:t>使用 </a:t>
            </a:r>
            <a:r>
              <a:rPr lang="en-US" altLang="zh-CN" dirty="0" err="1"/>
              <a:t>wget</a:t>
            </a:r>
            <a:r>
              <a:rPr lang="en-US" altLang="zh-CN" dirty="0"/>
              <a:t> -b </a:t>
            </a:r>
            <a:r>
              <a:rPr lang="zh-CN" altLang="en-US" dirty="0"/>
              <a:t>后台下载</a:t>
            </a:r>
            <a:endParaRPr lang="en-US" altLang="zh-CN" dirty="0"/>
          </a:p>
          <a:p>
            <a:r>
              <a:rPr lang="zh-CN" alt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对于下载非常大的文件的时候，我们可以使用参数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</a:t>
            </a:r>
            <a:r>
              <a:rPr lang="en-US" altLang="zh-CN" sz="1400" b="0" i="0" dirty="0">
                <a:solidFill>
                  <a:srgbClr val="E45649"/>
                </a:solidFill>
                <a:effectLst/>
                <a:latin typeface="Source Code Pro" panose="020B0509030403020204" pitchFamily="49" charset="0"/>
              </a:rPr>
              <a:t>b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进行后台下载。 </a:t>
            </a:r>
            <a:endParaRPr lang="en-US" altLang="zh-CN" sz="1400" b="0" i="0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wget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-b http://cn.wordpress.org/wordpress-3.1-zh_CN.zip 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Continuing in background,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pid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altLang="zh-CN" sz="1400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1840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 Output will be written to `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wget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-log’.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你可以使用以下命令来察看下载进度： 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tail -f </a:t>
            </a:r>
            <a:r>
              <a:rPr lang="en-US" altLang="zh-CN" sz="1400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wget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-log</a:t>
            </a:r>
            <a:endParaRPr lang="zh-CN" altLang="en-US" sz="1400" b="1" i="0" dirty="0">
              <a:solidFill>
                <a:srgbClr val="FF0000"/>
              </a:solidFill>
              <a:effectLst/>
              <a:latin typeface="PingFang SC"/>
            </a:endParaRPr>
          </a:p>
          <a:p>
            <a:r>
              <a:rPr lang="zh-CN" altLang="en-US" sz="1400" dirty="0"/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A2021-B370-428F-9606-B187117A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3DD575-3CF1-4141-AD48-F3943762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26937-48F2-474C-9CF6-46FD0DD2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8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7E2D4-D7E5-4C77-B34E-C86215EA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48" y="184734"/>
            <a:ext cx="10969200" cy="705600"/>
          </a:xfrm>
        </p:spPr>
        <p:txBody>
          <a:bodyPr/>
          <a:lstStyle/>
          <a:p>
            <a:r>
              <a:rPr lang="zh-CN" altLang="en-US" dirty="0"/>
              <a:t>如何切换为中文版本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893E3-7F0E-447A-9E28-C68BD0BB4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8" y="1043947"/>
            <a:ext cx="10969200" cy="540106"/>
          </a:xfrm>
        </p:spPr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、打开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2"/>
              </a:rPr>
              <a:t>Ubuntu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                                                   2.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、打开设置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系统设置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93199-9B8C-41A2-8BBF-90DA7FD5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F80FA-86D4-46F4-A53F-187791C2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C42B7-114A-4553-A384-30AAEC91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A556EB-E90F-417B-9013-28BE0EBE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48" y="1737666"/>
            <a:ext cx="4277364" cy="45443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EBCA6DC-8C98-41D1-A8A3-498F69F2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727" y="1767150"/>
            <a:ext cx="7334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4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940F7-E89D-4F14-BB5E-A1D41D81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CA504-7445-42B2-A826-B86B2D26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278388"/>
            <a:ext cx="10969200" cy="4759200"/>
          </a:xfrm>
        </p:spPr>
        <p:txBody>
          <a:bodyPr/>
          <a:lstStyle/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Linux tar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（英文全拼：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tape archive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）命令用于备份文件。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tar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是用来建立，还原备份文件的工具程序，它可以加入，解开备份文件内的文件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EF9C0-2A94-4461-AA97-6A5755DE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76881-C2BB-4757-9229-58FDAA81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86D71-D054-4881-858A-E0952843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6DE633-EF81-4E72-8410-24747776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17" y="2288923"/>
            <a:ext cx="8302637" cy="43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6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52005-5A8D-4297-8E88-E975AAFF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EDADD-1DFB-43C4-8CFD-04B885BB3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压缩文件 非打包</a:t>
            </a:r>
          </a:p>
          <a:p>
            <a:r>
              <a:rPr lang="en-US" altLang="zh-CN" dirty="0"/>
              <a:t># </a:t>
            </a:r>
            <a:r>
              <a:rPr lang="en-US" altLang="zh-CN" dirty="0">
                <a:solidFill>
                  <a:srgbClr val="FF0000"/>
                </a:solidFill>
              </a:rPr>
              <a:t>touch </a:t>
            </a:r>
            <a:r>
              <a:rPr lang="en-US" altLang="zh-CN" dirty="0" err="1">
                <a:solidFill>
                  <a:srgbClr val="FF0000"/>
                </a:solidFill>
              </a:rPr>
              <a:t>a.c</a:t>
            </a:r>
            <a:r>
              <a:rPr lang="en-US" altLang="zh-CN" dirty="0">
                <a:solidFill>
                  <a:srgbClr val="FF0000"/>
                </a:solidFill>
              </a:rPr>
              <a:t>       </a:t>
            </a:r>
          </a:p>
          <a:p>
            <a:r>
              <a:rPr lang="en-US" altLang="zh-CN" dirty="0"/>
              <a:t># </a:t>
            </a:r>
            <a:r>
              <a:rPr lang="en-US" altLang="zh-CN" dirty="0">
                <a:solidFill>
                  <a:srgbClr val="FF0000"/>
                </a:solidFill>
              </a:rPr>
              <a:t>tar -</a:t>
            </a:r>
            <a:r>
              <a:rPr lang="en-US" altLang="zh-CN" dirty="0" err="1">
                <a:solidFill>
                  <a:srgbClr val="FF0000"/>
                </a:solidFill>
              </a:rPr>
              <a:t>czvf</a:t>
            </a:r>
            <a:r>
              <a:rPr lang="en-US" altLang="zh-CN" dirty="0">
                <a:solidFill>
                  <a:srgbClr val="FF0000"/>
                </a:solidFill>
              </a:rPr>
              <a:t> test.tar.gz </a:t>
            </a:r>
            <a:r>
              <a:rPr lang="en-US" altLang="zh-CN" dirty="0" err="1">
                <a:solidFill>
                  <a:srgbClr val="FF0000"/>
                </a:solidFill>
              </a:rPr>
              <a:t>a.c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/>
              <a:t>//</a:t>
            </a:r>
            <a:r>
              <a:rPr lang="zh-CN" altLang="en-US" dirty="0"/>
              <a:t>压缩 </a:t>
            </a:r>
            <a:r>
              <a:rPr lang="en-US" altLang="zh-CN" dirty="0" err="1"/>
              <a:t>a.c</a:t>
            </a:r>
            <a:r>
              <a:rPr lang="zh-CN" altLang="en-US" dirty="0"/>
              <a:t>文件为</a:t>
            </a:r>
            <a:r>
              <a:rPr lang="en-US" altLang="zh-CN" dirty="0"/>
              <a:t>test.tar.gz</a:t>
            </a:r>
          </a:p>
          <a:p>
            <a:r>
              <a:rPr lang="en-US" altLang="zh-CN" dirty="0" err="1"/>
              <a:t>a.c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列出压缩文件内容</a:t>
            </a:r>
          </a:p>
          <a:p>
            <a:r>
              <a:rPr lang="en-US" altLang="zh-CN" dirty="0"/>
              <a:t># </a:t>
            </a:r>
            <a:r>
              <a:rPr lang="en-US" altLang="zh-CN" dirty="0">
                <a:solidFill>
                  <a:srgbClr val="FF0000"/>
                </a:solidFill>
              </a:rPr>
              <a:t>tar -</a:t>
            </a:r>
            <a:r>
              <a:rPr lang="en-US" altLang="zh-CN" dirty="0" err="1">
                <a:solidFill>
                  <a:srgbClr val="FF0000"/>
                </a:solidFill>
              </a:rPr>
              <a:t>tzvf</a:t>
            </a:r>
            <a:r>
              <a:rPr lang="en-US" altLang="zh-CN" dirty="0">
                <a:solidFill>
                  <a:srgbClr val="FF0000"/>
                </a:solidFill>
              </a:rPr>
              <a:t> test.tar.gz  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-z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--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gzip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--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ungzip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gzip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指令处理备份文件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-</a:t>
            </a:r>
            <a:r>
              <a:rPr lang="en-US" altLang="zh-CN" dirty="0" err="1"/>
              <a:t>rw</a:t>
            </a:r>
            <a:r>
              <a:rPr lang="en-US" altLang="zh-CN" dirty="0"/>
              <a:t>-r--r-- root/root     0 2010-05-24 16:51:59 </a:t>
            </a:r>
            <a:r>
              <a:rPr lang="en-US" altLang="zh-CN" dirty="0" err="1"/>
              <a:t>a.c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解压文件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 tar -</a:t>
            </a:r>
            <a:r>
              <a:rPr lang="en-US" altLang="zh-CN" dirty="0" err="1">
                <a:solidFill>
                  <a:srgbClr val="FF0000"/>
                </a:solidFill>
              </a:rPr>
              <a:t>xzvf</a:t>
            </a:r>
            <a:r>
              <a:rPr lang="en-US" altLang="zh-CN" dirty="0">
                <a:solidFill>
                  <a:srgbClr val="FF0000"/>
                </a:solidFill>
              </a:rPr>
              <a:t> test.tar.gz   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--extract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--get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从备份文件中还原文件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a.c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B3398-7179-4A22-AADA-378FA576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69EA4-D00B-4F44-837A-04A6719D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A3946C-41C7-4943-A6E7-85C70105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09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18021-F11E-4E71-9D23-9121C49A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</a:t>
            </a:r>
            <a:r>
              <a:rPr lang="zh-CN" altLang="en-US" dirty="0"/>
              <a:t>命令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DFCED96-A573-4125-983C-C56E510D1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529" y="51937"/>
            <a:ext cx="7730470" cy="25241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5BA90-E35B-4DB2-B308-3B074073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631FE8-A309-4B8B-ABF0-91E1AB75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E8545-A4BC-45EB-91C2-DAD2F196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CD5D28-194F-428A-80D3-3613A6B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28" y="2636824"/>
            <a:ext cx="7730471" cy="36127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301E05-FE2C-4A34-AFFD-43EF1B38E1BE}"/>
              </a:ext>
            </a:extLst>
          </p:cNvPr>
          <p:cNvSpPr txBox="1"/>
          <p:nvPr/>
        </p:nvSpPr>
        <p:spPr>
          <a:xfrm>
            <a:off x="300945" y="1443773"/>
            <a:ext cx="34674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make </a:t>
            </a:r>
            <a:r>
              <a:rPr lang="zh-CN" altLang="en-US" dirty="0"/>
              <a:t>是一个命令工具，它解释 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中的指令（应该说是规则）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在 </a:t>
            </a:r>
            <a:r>
              <a:rPr lang="en-US" altLang="zh-CN" dirty="0" err="1"/>
              <a:t>Makefile</a:t>
            </a:r>
            <a:r>
              <a:rPr lang="zh-CN" altLang="en-US" dirty="0"/>
              <a:t>文件中描述了整个工程所有文件的编译顺序、编译规则。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make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工具能够比较容易的构建一个属于你自己的工程，整个工程的编译只需要一个命令就可以完成编译、连接、执行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6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3032C-C2B9-43E7-8AFD-0B7DF126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CB6F44B-A3DC-4F2C-BA61-33D38ECCB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837" y="1434537"/>
            <a:ext cx="6531763" cy="47593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268491-B8A7-4FF8-809D-D096E18C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F6879-1091-467D-ADCB-A2CBF42F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255D7-C1C7-43E8-964B-14E7C3B3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64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382905" y="5290820"/>
            <a:ext cx="8939867" cy="2531110"/>
          </a:xfrm>
          <a:custGeom>
            <a:avLst/>
            <a:gdLst>
              <a:gd name="adj" fmla="val 22698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4079" h="3986">
                <a:moveTo>
                  <a:pt x="0" y="3986"/>
                </a:moveTo>
                <a:lnTo>
                  <a:pt x="555" y="3501"/>
                </a:lnTo>
                <a:lnTo>
                  <a:pt x="555" y="3986"/>
                </a:lnTo>
                <a:lnTo>
                  <a:pt x="0" y="3986"/>
                </a:lnTo>
                <a:close/>
                <a:moveTo>
                  <a:pt x="1770" y="2440"/>
                </a:moveTo>
                <a:lnTo>
                  <a:pt x="4564" y="0"/>
                </a:lnTo>
                <a:lnTo>
                  <a:pt x="14079" y="2440"/>
                </a:lnTo>
                <a:lnTo>
                  <a:pt x="1770" y="2440"/>
                </a:lnTo>
                <a:close/>
              </a:path>
            </a:pathLst>
          </a:custGeom>
          <a:solidFill>
            <a:srgbClr val="20FAF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flipV="1">
            <a:off x="1661795" y="0"/>
            <a:ext cx="5377815" cy="2573655"/>
          </a:xfrm>
          <a:prstGeom prst="triangle">
            <a:avLst>
              <a:gd name="adj" fmla="val 32631"/>
            </a:avLst>
          </a:prstGeom>
          <a:solidFill>
            <a:srgbClr val="20FAF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1E97F-0206-445C-B7E4-48BDF690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" y="0"/>
            <a:ext cx="4618486" cy="61023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7A2C76-1A6E-44F8-BBFC-90CE3964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73" y="965835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9FD8D4-8984-4BBB-99BF-4EDBBCCA53E0}"/>
              </a:ext>
            </a:extLst>
          </p:cNvPr>
          <p:cNvSpPr/>
          <p:nvPr/>
        </p:nvSpPr>
        <p:spPr>
          <a:xfrm>
            <a:off x="1653801" y="2563009"/>
            <a:ext cx="2190750" cy="7080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kern="2500" dirty="0">
                <a:ln>
                  <a:noFill/>
                </a:ln>
                <a:solidFill>
                  <a:srgbClr val="FF0000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03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E4C4A-D9E1-4DA4-B883-E3E95EAEFE43}"/>
              </a:ext>
            </a:extLst>
          </p:cNvPr>
          <p:cNvSpPr/>
          <p:nvPr/>
        </p:nvSpPr>
        <p:spPr>
          <a:xfrm>
            <a:off x="2971482" y="2626879"/>
            <a:ext cx="381381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3600" kern="2500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MySQL</a:t>
            </a:r>
            <a:r>
              <a:rPr lang="zh-CN" altLang="en-US" sz="3600" kern="2500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庞门正道标题体" panose="02010600030101010101" charset="-122"/>
              </a:rPr>
              <a:t>安装</a:t>
            </a:r>
            <a:endParaRPr lang="en-US" altLang="zh-CN" sz="3600" kern="2500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庞门正道标题体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0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7F257-648C-49BA-9229-7440FFDE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56709-6611-4E22-AF14-DAFB9894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MySQL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是最流行的关系型数据库管理系统，由瑞典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MySQL AB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公司开发，目前属于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Oracle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公司。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所使用的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语言是用于访问数据库的最常用标准化语言。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由于其体积小、速度快、总体拥有成本低，尤其是开放源码这一特点，一般中小型网站的开发都选择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作为网站数据库。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7FA2D-9B8F-45AF-BA70-063ECFB3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611BC-F6D7-4EB2-A3D2-401F2B56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BD5799-661B-46F1-AB16-48EEFC1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4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21F92-27A4-4166-A97F-8CAB2E5E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通过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apt 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安装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MySQL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服务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7246C-9807-4C69-9D3F-1644703D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3" y="1580933"/>
            <a:ext cx="10969625" cy="457878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9F4D1-F063-4042-A1F5-1C30B13A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D4A9F5-38D4-4CD6-84A4-E5030DEF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E20357-BD53-4913-A6E3-D34F5089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709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CA410-6A93-432B-ABAF-EBAE1842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9C506-C068-4DC9-9912-7D0C19BB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命令</a:t>
            </a:r>
            <a:r>
              <a:rPr lang="en-US" altLang="zh-CN" dirty="0"/>
              <a:t>1 </a:t>
            </a:r>
            <a:r>
              <a:rPr lang="zh-CN" altLang="en-US" dirty="0"/>
              <a:t>更新源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apt-get update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命令</a:t>
            </a:r>
            <a:r>
              <a:rPr lang="en-US" altLang="zh-CN" dirty="0"/>
              <a:t>2 </a:t>
            </a:r>
            <a:r>
              <a:rPr lang="zh-CN" altLang="en-US" dirty="0"/>
              <a:t>安装</a:t>
            </a:r>
            <a:r>
              <a:rPr lang="en-US" altLang="zh-CN" dirty="0" err="1"/>
              <a:t>mysql</a:t>
            </a:r>
            <a:r>
              <a:rPr lang="zh-CN" altLang="en-US" dirty="0"/>
              <a:t>服务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apt-get install </a:t>
            </a:r>
            <a:r>
              <a:rPr lang="en-US" altLang="zh-CN" dirty="0" err="1">
                <a:solidFill>
                  <a:srgbClr val="FF0000"/>
                </a:solidFill>
              </a:rPr>
              <a:t>mysql</a:t>
            </a:r>
            <a:r>
              <a:rPr lang="en-US" altLang="zh-CN" dirty="0">
                <a:solidFill>
                  <a:srgbClr val="FF0000"/>
                </a:solidFill>
              </a:rPr>
              <a:t>-server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9E219-1C16-4E67-BA7B-0C6813B3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6690E0-F80C-4637-8521-1659086F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5B6C6-82C5-4473-97FE-96DCE91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8653CA-55BC-4021-ACD1-79DA3CB3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209" y="1314000"/>
            <a:ext cx="29813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8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628C0-81B0-4C28-881C-C72FFF8E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4" y="462268"/>
            <a:ext cx="3541058" cy="705600"/>
          </a:xfrm>
        </p:spPr>
        <p:txBody>
          <a:bodyPr>
            <a:normAutofit/>
          </a:bodyPr>
          <a:lstStyle/>
          <a:p>
            <a:r>
              <a:rPr lang="en-US" altLang="zh-CN" sz="2400" b="1" i="0" dirty="0">
                <a:solidFill>
                  <a:srgbClr val="4F4F4F"/>
                </a:solidFill>
                <a:effectLst/>
                <a:latin typeface="PingFang SC"/>
              </a:rPr>
              <a:t>2.1 </a:t>
            </a:r>
            <a:r>
              <a:rPr lang="zh-CN" altLang="en-US" sz="2400" b="1" i="0" dirty="0">
                <a:solidFill>
                  <a:srgbClr val="4F4F4F"/>
                </a:solidFill>
                <a:effectLst/>
                <a:latin typeface="PingFang SC"/>
              </a:rPr>
              <a:t>初始化配置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DA28C-8576-4272-B9BF-0297AE77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0"/>
            <a:ext cx="8113060" cy="62496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VALIDATE PASSWORD PLUGIN can be used to test passwords...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Press </a:t>
            </a:r>
            <a:r>
              <a:rPr lang="en-US" altLang="zh-CN" sz="5600" dirty="0" err="1"/>
              <a:t>y|Y</a:t>
            </a:r>
            <a:r>
              <a:rPr lang="en-US" altLang="zh-CN" sz="5600" dirty="0"/>
              <a:t> for Yes, any other key for No: </a:t>
            </a:r>
            <a:r>
              <a:rPr lang="en-US" altLang="zh-CN" sz="5600" dirty="0">
                <a:solidFill>
                  <a:srgbClr val="FF0000"/>
                </a:solidFill>
              </a:rPr>
              <a:t>N (</a:t>
            </a:r>
            <a:r>
              <a:rPr lang="zh-CN" altLang="en-US" sz="5600" dirty="0">
                <a:solidFill>
                  <a:srgbClr val="FF0000"/>
                </a:solidFill>
              </a:rPr>
              <a:t>选择</a:t>
            </a:r>
            <a:r>
              <a:rPr lang="en-US" altLang="zh-CN" sz="5600" dirty="0">
                <a:solidFill>
                  <a:srgbClr val="FF0000"/>
                </a:solidFill>
              </a:rPr>
              <a:t>N ,</a:t>
            </a:r>
            <a:r>
              <a:rPr lang="zh-CN" altLang="en-US" sz="5600" dirty="0">
                <a:solidFill>
                  <a:srgbClr val="FF0000"/>
                </a:solidFill>
              </a:rPr>
              <a:t>不会进行密码的强校验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Please set the password for root here...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New password</a:t>
            </a:r>
            <a:r>
              <a:rPr lang="en-US" altLang="zh-CN" sz="5600" dirty="0">
                <a:solidFill>
                  <a:srgbClr val="FF0000"/>
                </a:solidFill>
              </a:rPr>
              <a:t>: (</a:t>
            </a:r>
            <a:r>
              <a:rPr lang="zh-CN" altLang="en-US" sz="5600" dirty="0">
                <a:solidFill>
                  <a:srgbClr val="FF0000"/>
                </a:solidFill>
              </a:rPr>
              <a:t>输入密码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Re-enter new password: </a:t>
            </a:r>
            <a:r>
              <a:rPr lang="en-US" altLang="zh-CN" sz="5600" dirty="0">
                <a:solidFill>
                  <a:srgbClr val="FF0000"/>
                </a:solidFill>
              </a:rPr>
              <a:t>(</a:t>
            </a:r>
            <a:r>
              <a:rPr lang="zh-CN" altLang="en-US" sz="5600" dirty="0">
                <a:solidFill>
                  <a:srgbClr val="FF0000"/>
                </a:solidFill>
              </a:rPr>
              <a:t>重复输入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#3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By default, a MySQL installation has an anonymous user,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allowing anyone to log into MySQL without having to have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a user account created for them...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Remove anonymous users? (Press </a:t>
            </a:r>
            <a:r>
              <a:rPr lang="en-US" altLang="zh-CN" sz="5600" dirty="0" err="1"/>
              <a:t>y|Y</a:t>
            </a:r>
            <a:r>
              <a:rPr lang="en-US" altLang="zh-CN" sz="5600" dirty="0"/>
              <a:t> for Yes, any other key for No) : N </a:t>
            </a:r>
            <a:r>
              <a:rPr lang="en-US" altLang="zh-CN" sz="5600" dirty="0">
                <a:solidFill>
                  <a:srgbClr val="FF0000"/>
                </a:solidFill>
              </a:rPr>
              <a:t>(</a:t>
            </a:r>
            <a:r>
              <a:rPr lang="zh-CN" altLang="en-US" sz="5600" dirty="0">
                <a:solidFill>
                  <a:srgbClr val="FF0000"/>
                </a:solidFill>
              </a:rPr>
              <a:t>选择</a:t>
            </a:r>
            <a:r>
              <a:rPr lang="en-US" altLang="zh-CN" sz="5600" dirty="0">
                <a:solidFill>
                  <a:srgbClr val="FF0000"/>
                </a:solidFill>
              </a:rPr>
              <a:t>N</a:t>
            </a:r>
            <a:r>
              <a:rPr lang="zh-CN" altLang="en-US" sz="5600" dirty="0">
                <a:solidFill>
                  <a:srgbClr val="FF0000"/>
                </a:solidFill>
              </a:rPr>
              <a:t>，不删除匿名用户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Normally, root should only be allowed to connect from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'localhost'. This ensures that someone cannot guess at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the root password from the network...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Disallow root login remotely? (Press </a:t>
            </a:r>
            <a:r>
              <a:rPr lang="en-US" altLang="zh-CN" sz="5600" dirty="0" err="1"/>
              <a:t>y|Y</a:t>
            </a:r>
            <a:r>
              <a:rPr lang="en-US" altLang="zh-CN" sz="5600" dirty="0"/>
              <a:t> for Yes, any other key for No) </a:t>
            </a:r>
            <a:r>
              <a:rPr lang="en-US" altLang="zh-CN" sz="5600" dirty="0">
                <a:solidFill>
                  <a:srgbClr val="FF0000"/>
                </a:solidFill>
              </a:rPr>
              <a:t>: N (</a:t>
            </a:r>
            <a:r>
              <a:rPr lang="zh-CN" altLang="en-US" sz="5600" dirty="0">
                <a:solidFill>
                  <a:srgbClr val="FF0000"/>
                </a:solidFill>
              </a:rPr>
              <a:t>选择</a:t>
            </a:r>
            <a:r>
              <a:rPr lang="en-US" altLang="zh-CN" sz="5600" dirty="0">
                <a:solidFill>
                  <a:srgbClr val="FF0000"/>
                </a:solidFill>
              </a:rPr>
              <a:t>N</a:t>
            </a:r>
            <a:r>
              <a:rPr lang="zh-CN" altLang="en-US" sz="5600" dirty="0">
                <a:solidFill>
                  <a:srgbClr val="FF0000"/>
                </a:solidFill>
              </a:rPr>
              <a:t>，允许</a:t>
            </a:r>
            <a:r>
              <a:rPr lang="en-US" altLang="zh-CN" sz="5600" dirty="0">
                <a:solidFill>
                  <a:srgbClr val="FF0000"/>
                </a:solidFill>
              </a:rPr>
              <a:t>root</a:t>
            </a:r>
            <a:r>
              <a:rPr lang="zh-CN" altLang="en-US" sz="5600" dirty="0">
                <a:solidFill>
                  <a:srgbClr val="FF0000"/>
                </a:solidFill>
              </a:rPr>
              <a:t>远程连接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#5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By default, MySQL comes with a database named 'test' that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anyone can access...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Remove test database and access to it? (Press </a:t>
            </a:r>
            <a:r>
              <a:rPr lang="en-US" altLang="zh-CN" sz="5600" dirty="0" err="1"/>
              <a:t>y|Y</a:t>
            </a:r>
            <a:r>
              <a:rPr lang="en-US" altLang="zh-CN" sz="5600" dirty="0"/>
              <a:t> for Yes, any other key for No) </a:t>
            </a:r>
            <a:r>
              <a:rPr lang="en-US" altLang="zh-CN" sz="5600" dirty="0">
                <a:solidFill>
                  <a:srgbClr val="FF0000"/>
                </a:solidFill>
              </a:rPr>
              <a:t>: N (</a:t>
            </a:r>
            <a:r>
              <a:rPr lang="zh-CN" altLang="en-US" sz="5600" dirty="0">
                <a:solidFill>
                  <a:srgbClr val="FF0000"/>
                </a:solidFill>
              </a:rPr>
              <a:t>选择</a:t>
            </a:r>
            <a:r>
              <a:rPr lang="en-US" altLang="zh-CN" sz="5600" dirty="0">
                <a:solidFill>
                  <a:srgbClr val="FF0000"/>
                </a:solidFill>
              </a:rPr>
              <a:t>N</a:t>
            </a:r>
            <a:r>
              <a:rPr lang="zh-CN" altLang="en-US" sz="5600" dirty="0">
                <a:solidFill>
                  <a:srgbClr val="FF0000"/>
                </a:solidFill>
              </a:rPr>
              <a:t>，不删除</a:t>
            </a:r>
            <a:r>
              <a:rPr lang="en-US" altLang="zh-CN" sz="5600" dirty="0">
                <a:solidFill>
                  <a:srgbClr val="FF0000"/>
                </a:solidFill>
              </a:rPr>
              <a:t>test</a:t>
            </a:r>
            <a:r>
              <a:rPr lang="zh-CN" altLang="en-US" sz="5600" dirty="0">
                <a:solidFill>
                  <a:srgbClr val="FF0000"/>
                </a:solidFill>
              </a:rPr>
              <a:t>数据库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#6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Reloading the privilege tables will ensure that all changes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made so far will take effect immediately.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5600" dirty="0"/>
              <a:t>Reload privilege tables now? (Press </a:t>
            </a:r>
            <a:r>
              <a:rPr lang="en-US" altLang="zh-CN" sz="5600" dirty="0" err="1"/>
              <a:t>y|Y</a:t>
            </a:r>
            <a:r>
              <a:rPr lang="en-US" altLang="zh-CN" sz="5600" dirty="0"/>
              <a:t> for Yes, any other key for No) </a:t>
            </a:r>
            <a:r>
              <a:rPr lang="en-US" altLang="zh-CN" sz="5600" dirty="0">
                <a:solidFill>
                  <a:srgbClr val="FF0000"/>
                </a:solidFill>
              </a:rPr>
              <a:t>: Y (</a:t>
            </a:r>
            <a:r>
              <a:rPr lang="zh-CN" altLang="en-US" sz="5600" dirty="0">
                <a:solidFill>
                  <a:srgbClr val="FF0000"/>
                </a:solidFill>
              </a:rPr>
              <a:t>选择</a:t>
            </a:r>
            <a:r>
              <a:rPr lang="en-US" altLang="zh-CN" sz="5600" dirty="0">
                <a:solidFill>
                  <a:srgbClr val="FF0000"/>
                </a:solidFill>
              </a:rPr>
              <a:t>Y</a:t>
            </a:r>
            <a:r>
              <a:rPr lang="zh-CN" altLang="en-US" sz="5600" dirty="0">
                <a:solidFill>
                  <a:srgbClr val="FF0000"/>
                </a:solidFill>
              </a:rPr>
              <a:t>，修改权限立即生效</a:t>
            </a:r>
            <a:r>
              <a:rPr lang="en-US" altLang="zh-CN" sz="5600" dirty="0">
                <a:solidFill>
                  <a:srgbClr val="FF0000"/>
                </a:solidFill>
              </a:rPr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1E05EE-9BFF-48CC-916F-456692A2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400" y="6314400"/>
            <a:ext cx="2700000" cy="316800"/>
          </a:xfrm>
        </p:spPr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DB542-762B-4A36-9752-E11A67A6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71DA3F-B467-4C10-BD0C-7674E1A5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47DC8F-173A-4D40-A8AE-CAE4C26C2DF0}"/>
              </a:ext>
            </a:extLst>
          </p:cNvPr>
          <p:cNvSpPr txBox="1"/>
          <p:nvPr/>
        </p:nvSpPr>
        <p:spPr>
          <a:xfrm>
            <a:off x="264000" y="1630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mysql_secure_installation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4C458A-76E8-4013-AEFE-BCC63F38159B}"/>
              </a:ext>
            </a:extLst>
          </p:cNvPr>
          <p:cNvSpPr txBox="1"/>
          <p:nvPr/>
        </p:nvSpPr>
        <p:spPr>
          <a:xfrm>
            <a:off x="151941" y="1999468"/>
            <a:ext cx="3698400" cy="1754326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2400" b="1" i="0" u="none" strike="noStrike" cap="none" spc="300" normalizeH="0" baseline="0">
                <a:solidFill>
                  <a:srgbClr val="4F4F4F"/>
                </a:solidFill>
                <a:effectLst/>
                <a:uFillTx/>
                <a:latin typeface="PingFang SC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2.2</a:t>
            </a:r>
            <a:r>
              <a:rPr lang="zh-CN" altLang="en-US"/>
              <a:t>检查</a:t>
            </a:r>
            <a:r>
              <a:rPr lang="en-US" altLang="zh-CN"/>
              <a:t>mysql</a:t>
            </a:r>
            <a:r>
              <a:rPr lang="zh-CN" altLang="en-US"/>
              <a:t>服务状态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722336-F216-4BA4-87D5-4077869914A8}"/>
              </a:ext>
            </a:extLst>
          </p:cNvPr>
          <p:cNvSpPr txBox="1"/>
          <p:nvPr/>
        </p:nvSpPr>
        <p:spPr>
          <a:xfrm>
            <a:off x="264000" y="3818594"/>
            <a:ext cx="369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systemctl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status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mysql.service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738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DB90D-8D99-4992-91E3-D6CE1BD2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E315CD7-DC96-4395-9DE0-11483D55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994" y="674874"/>
            <a:ext cx="7371006" cy="531355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4D413-DA84-47F3-9F22-B1A8896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E1302-35F8-4448-B9EC-B2B5F2A9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1E707-CEB8-4C40-9526-B2B5339E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73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D862B-5E27-4FDB-8E1B-D1A6367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52" y="226800"/>
            <a:ext cx="10969200" cy="526659"/>
          </a:xfrm>
        </p:spPr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、进入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Region &amp; Language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；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F48312-1F19-44E7-BCA9-1B52D628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217A6-25C9-4F4C-B82C-E704857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A803B-DF5C-4FC9-8F2D-45A7D318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F4825B-166F-4750-83D1-EF1A8B39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2" y="950259"/>
            <a:ext cx="1136364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9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B72EC-28F5-4F1F-B926-9133EAFB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访问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70034-9BFF-481B-81C5-55AC3F4D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Ubuntu</a:t>
            </a:r>
            <a:r>
              <a:rPr lang="zh-CN" altLang="en-US" dirty="0"/>
              <a:t>下</a:t>
            </a:r>
            <a:r>
              <a:rPr lang="en-US" altLang="zh-CN" dirty="0"/>
              <a:t>MySQL</a:t>
            </a:r>
            <a:r>
              <a:rPr lang="zh-CN" altLang="en-US" dirty="0"/>
              <a:t>缺省是只允许本地访问的，使用</a:t>
            </a:r>
            <a:r>
              <a:rPr lang="en-US" altLang="zh-CN" dirty="0"/>
              <a:t>workbench</a:t>
            </a:r>
            <a:r>
              <a:rPr lang="zh-CN" altLang="en-US" dirty="0"/>
              <a:t>连接工具是连不上的；</a:t>
            </a:r>
          </a:p>
          <a:p>
            <a:r>
              <a:rPr lang="en-US" altLang="zh-CN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sudo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/</a:t>
            </a:r>
            <a:r>
              <a:rPr lang="en-US" altLang="zh-CN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etc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/</a:t>
            </a:r>
            <a:r>
              <a:rPr lang="en-US" altLang="zh-CN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init.d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/</a:t>
            </a:r>
            <a:r>
              <a:rPr lang="en-US" altLang="zh-CN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mysql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restart #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重启</a:t>
            </a:r>
            <a:r>
              <a:rPr lang="en-US" altLang="zh-CN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mysql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-apple-system"/>
              </a:rPr>
              <a:t>要远程访问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-apple-system"/>
              </a:rPr>
              <a:t>)</a:t>
            </a:r>
          </a:p>
          <a:p>
            <a:r>
              <a:rPr lang="en-US" altLang="zh-CN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sudo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mysql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-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uroot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</a:rPr>
              <a:t> -p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F9D48-8B99-4B0C-8DBF-68AB1B26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AAF98-F736-416D-B251-CFEBFE88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C1ED0-3CA4-4F49-8A7B-0E6CB8A8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1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00DFE04-82BC-488C-AB05-6881013B1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60" y="400216"/>
            <a:ext cx="5772600" cy="582453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4FACC-E3C0-44B0-B99C-9B0EC880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FD9C9-ADA2-4582-85B0-5116E9AA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3C056-B54A-4BD6-82D6-4BBD12DE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C415EE-67FF-4460-BE3B-70DC9D2F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216"/>
            <a:ext cx="6033248" cy="5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1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D39B2-8DA9-43A9-983E-4AB6D83E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F23619A-123A-47E3-8DD9-0054AB384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612" y="1314000"/>
            <a:ext cx="7610475" cy="4657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15306-2E14-4C7B-A536-B686FD13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883EC-B614-4384-B866-36CA71D7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48C06-2D52-4A0B-941F-34033EC8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9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BDD89-4503-4C99-ACFF-905116A5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Systemctl</a:t>
            </a:r>
            <a:r>
              <a:rPr lang="zh-CN" altLang="en-US" dirty="0"/>
              <a:t>命令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E0893F5-2F8B-4C52-8104-8AF0779E5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3810" y="1490275"/>
            <a:ext cx="5384286" cy="47593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3F362-6804-42D4-9F83-F49828E8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2A427-240B-4765-AC64-1D7C2DE7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68166-7E02-44B7-940F-7C23B6D3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65B8AC-DF12-44C3-88DC-4F5DB7E0C6F0}"/>
              </a:ext>
            </a:extLst>
          </p:cNvPr>
          <p:cNvSpPr txBox="1"/>
          <p:nvPr/>
        </p:nvSpPr>
        <p:spPr>
          <a:xfrm>
            <a:off x="264000" y="1981630"/>
            <a:ext cx="48529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Systemctl</a:t>
            </a:r>
            <a:r>
              <a:rPr lang="zh-CN" altLang="en-US" dirty="0"/>
              <a:t>是一个</a:t>
            </a:r>
            <a:r>
              <a:rPr lang="en-US" altLang="zh-CN" dirty="0" err="1"/>
              <a:t>systemd</a:t>
            </a:r>
            <a:r>
              <a:rPr lang="zh-CN" altLang="en-US" dirty="0"/>
              <a:t>工具，主要负责控制</a:t>
            </a:r>
            <a:r>
              <a:rPr lang="en-US" altLang="zh-CN" dirty="0" err="1"/>
              <a:t>systemd</a:t>
            </a:r>
            <a:r>
              <a:rPr lang="zh-CN" altLang="en-US" dirty="0"/>
              <a:t>系统和服务管理器。</a:t>
            </a:r>
          </a:p>
          <a:p>
            <a:endParaRPr lang="zh-CN" altLang="en-US" dirty="0"/>
          </a:p>
          <a:p>
            <a:r>
              <a:rPr lang="en-US" altLang="zh-CN" dirty="0" err="1"/>
              <a:t>Systemd</a:t>
            </a:r>
            <a:r>
              <a:rPr lang="zh-CN" altLang="en-US" dirty="0"/>
              <a:t>是一个系统管理守护进程、工具和库的集合，用于取代</a:t>
            </a:r>
            <a:r>
              <a:rPr lang="en-US" altLang="zh-CN" dirty="0"/>
              <a:t>System V</a:t>
            </a:r>
            <a:r>
              <a:rPr lang="zh-CN" altLang="en-US" dirty="0"/>
              <a:t>初始进程。</a:t>
            </a:r>
            <a:r>
              <a:rPr lang="en-US" altLang="zh-CN" dirty="0" err="1"/>
              <a:t>Systemd</a:t>
            </a:r>
            <a:r>
              <a:rPr lang="zh-CN" altLang="en-US" dirty="0"/>
              <a:t>的功能是用于集中管理和配置类</a:t>
            </a:r>
            <a:r>
              <a:rPr lang="en-US" altLang="zh-CN" dirty="0"/>
              <a:t>UNIX</a:t>
            </a:r>
            <a:r>
              <a:rPr lang="zh-CN" altLang="en-US" dirty="0"/>
              <a:t>系统。</a:t>
            </a:r>
          </a:p>
          <a:p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生态系统中，</a:t>
            </a:r>
            <a:r>
              <a:rPr lang="en-US" altLang="zh-CN" dirty="0" err="1"/>
              <a:t>Systemd</a:t>
            </a:r>
            <a:r>
              <a:rPr lang="zh-CN" altLang="en-US" dirty="0"/>
              <a:t>被部署到了大多数的标准</a:t>
            </a:r>
            <a:r>
              <a:rPr lang="en-US" altLang="zh-CN" dirty="0"/>
              <a:t>Linux</a:t>
            </a:r>
            <a:r>
              <a:rPr lang="zh-CN" altLang="en-US" dirty="0"/>
              <a:t>发行版中，只有为数不多的几个发行版尚未部署。</a:t>
            </a:r>
          </a:p>
        </p:txBody>
      </p:sp>
    </p:spTree>
    <p:extLst>
      <p:ext uri="{BB962C8B-B14F-4D97-AF65-F5344CB8AC3E}">
        <p14:creationId xmlns:p14="http://schemas.microsoft.com/office/powerpoint/2010/main" val="297654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382905" y="5290820"/>
            <a:ext cx="8939867" cy="2531110"/>
          </a:xfrm>
          <a:custGeom>
            <a:avLst/>
            <a:gdLst>
              <a:gd name="adj" fmla="val 22698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4079" h="3986">
                <a:moveTo>
                  <a:pt x="0" y="3986"/>
                </a:moveTo>
                <a:lnTo>
                  <a:pt x="555" y="3501"/>
                </a:lnTo>
                <a:lnTo>
                  <a:pt x="555" y="3986"/>
                </a:lnTo>
                <a:lnTo>
                  <a:pt x="0" y="3986"/>
                </a:lnTo>
                <a:close/>
                <a:moveTo>
                  <a:pt x="1770" y="2440"/>
                </a:moveTo>
                <a:lnTo>
                  <a:pt x="4564" y="0"/>
                </a:lnTo>
                <a:lnTo>
                  <a:pt x="14079" y="2440"/>
                </a:lnTo>
                <a:lnTo>
                  <a:pt x="1770" y="2440"/>
                </a:lnTo>
                <a:close/>
              </a:path>
            </a:pathLst>
          </a:custGeom>
          <a:solidFill>
            <a:srgbClr val="20FAF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295" y="789940"/>
            <a:ext cx="828040" cy="1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4501" y="2614486"/>
            <a:ext cx="5342890" cy="103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6000" dirty="0">
                <a:solidFill>
                  <a:srgbClr val="20FA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谢谢</a:t>
            </a:r>
            <a:r>
              <a:rPr lang="zh-CN" altLang="en-US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您的观看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-683895" y="3868420"/>
            <a:ext cx="7915275" cy="303530"/>
            <a:chOff x="-284" y="5940"/>
            <a:chExt cx="10800" cy="478"/>
          </a:xfrm>
        </p:grpSpPr>
        <p:pic>
          <p:nvPicPr>
            <p:cNvPr id="24" name="图片 23" descr="放飞纸飞机"/>
            <p:cNvPicPr>
              <a:picLocks noChangeAspect="1"/>
            </p:cNvPicPr>
            <p:nvPr/>
          </p:nvPicPr>
          <p:blipFill>
            <a:blip r:embed="rId4"/>
            <a:srcRect t="55477" b="32404"/>
            <a:stretch>
              <a:fillRect/>
            </a:stretch>
          </p:blipFill>
          <p:spPr>
            <a:xfrm>
              <a:off x="-284" y="5940"/>
              <a:ext cx="10800" cy="478"/>
            </a:xfrm>
            <a:prstGeom prst="rect">
              <a:avLst/>
            </a:prstGeom>
          </p:spPr>
        </p:pic>
        <p:pic>
          <p:nvPicPr>
            <p:cNvPr id="25" name="图片 24" descr="放飞纸飞机"/>
            <p:cNvPicPr>
              <a:picLocks noChangeAspect="1"/>
            </p:cNvPicPr>
            <p:nvPr/>
          </p:nvPicPr>
          <p:blipFill>
            <a:blip r:embed="rId5"/>
            <a:srcRect l="37755" t="35657" r="41439" b="50880"/>
            <a:stretch>
              <a:fillRect/>
            </a:stretch>
          </p:blipFill>
          <p:spPr>
            <a:xfrm>
              <a:off x="1025" y="6061"/>
              <a:ext cx="6668" cy="288"/>
            </a:xfrm>
            <a:prstGeom prst="rect">
              <a:avLst/>
            </a:prstGeom>
          </p:spPr>
        </p:pic>
      </p:grpSp>
      <p:sp>
        <p:nvSpPr>
          <p:cNvPr id="31" name="等腰三角形 30"/>
          <p:cNvSpPr/>
          <p:nvPr/>
        </p:nvSpPr>
        <p:spPr>
          <a:xfrm flipV="1">
            <a:off x="1661795" y="0"/>
            <a:ext cx="5377815" cy="2573655"/>
          </a:xfrm>
          <a:prstGeom prst="triangle">
            <a:avLst>
              <a:gd name="adj" fmla="val 32631"/>
            </a:avLst>
          </a:prstGeom>
          <a:solidFill>
            <a:srgbClr val="20FAF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585470" y="979170"/>
            <a:ext cx="2571750" cy="1386205"/>
          </a:xfrm>
          <a:prstGeom prst="triangle">
            <a:avLst>
              <a:gd name="adj" fmla="val 32631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flipH="1" flipV="1">
            <a:off x="10484485" y="0"/>
            <a:ext cx="1714500" cy="965835"/>
          </a:xfrm>
          <a:prstGeom prst="triangle">
            <a:avLst>
              <a:gd name="adj" fmla="val 0"/>
            </a:avLst>
          </a:prstGeom>
          <a:solidFill>
            <a:srgbClr val="20FAF8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84EBE-1EF3-4606-A975-F79CED6D4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" y="-3912"/>
            <a:ext cx="6515361" cy="12366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257481-0118-4094-BD37-9C6C4B30BC10}"/>
              </a:ext>
            </a:extLst>
          </p:cNvPr>
          <p:cNvSpPr txBox="1"/>
          <p:nvPr/>
        </p:nvSpPr>
        <p:spPr>
          <a:xfrm>
            <a:off x="2261683" y="464472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盛建强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898F3AC-A046-4EE8-B15C-FF7FA39C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76" y="2196680"/>
            <a:ext cx="5344627" cy="4222010"/>
          </a:xfrm>
          <a:prstGeom prst="rect">
            <a:avLst/>
          </a:prstGeom>
          <a:noFill/>
          <a:effectLst>
            <a:glow rad="546100">
              <a:schemeClr val="accent1">
                <a:alpha val="34000"/>
              </a:schemeClr>
            </a:glow>
            <a:outerShdw blurRad="596900" dist="50800" dir="5400000" algn="ctr" rotWithShape="0">
              <a:srgbClr val="000000"/>
            </a:outerShdw>
            <a:reflection blurRad="330200" stA="0" endPos="65000" dist="127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636BA-46CD-4A34-AFEA-1CFA0683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12" y="405671"/>
            <a:ext cx="10969200" cy="580447"/>
          </a:xfrm>
        </p:spPr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、安装语言；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6E280-34C3-475F-9F11-6545E418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A673D2-A0E9-47EE-A1C2-6872524D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01CDA-A1A3-4FCF-BCF0-2DDC5C62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78C47F-AC2B-44EA-A9D5-D80C3DAC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6" y="1072962"/>
            <a:ext cx="5369858" cy="46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858C79-03CB-460F-9320-AFF7DFBB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2962"/>
            <a:ext cx="5369859" cy="46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E0178-9948-4C5B-BE4F-B54298CB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59" y="916659"/>
            <a:ext cx="10969200" cy="454941"/>
          </a:xfrm>
        </p:spPr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、这时在语言菜单中可以看到安装好的汉语；     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、将安装好的语言拖到最前面；重启系统。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2251-4F05-469D-9B4F-949AC442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3F5EFB-5FFA-43C7-9251-ADD5F60F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17406-9557-43DE-806D-8C4DF4B3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E65DD0-EBF6-40E2-A6C3-4B6FD46F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3" y="1550895"/>
            <a:ext cx="4737287" cy="4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B7EA6D-D63A-4BCE-8A2E-160718AF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7" y="1550895"/>
            <a:ext cx="7050180" cy="44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BAEEE-15FA-46A4-BE47-596072F1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94" y="72894"/>
            <a:ext cx="10969200" cy="705600"/>
          </a:xfrm>
        </p:spPr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虚拟机的网络类型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F1F3DE-56A8-44FF-AF3C-CEA6D770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ED864-2203-4661-9927-E57947C4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2E23F-FF9A-4F6E-99AE-77787CAC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402267-C509-4710-BE1D-FC52504A4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291601"/>
            <a:ext cx="5126405" cy="602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BF7FA1-936D-4080-97FD-05DB06299CC6}"/>
              </a:ext>
            </a:extLst>
          </p:cNvPr>
          <p:cNvSpPr txBox="1"/>
          <p:nvPr/>
        </p:nvSpPr>
        <p:spPr>
          <a:xfrm>
            <a:off x="420141" y="1095294"/>
            <a:ext cx="656930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accent1"/>
                </a:solidFill>
              </a:rPr>
              <a:t>bridged</a:t>
            </a:r>
            <a:r>
              <a:rPr lang="zh-CN" altLang="en-US" sz="2000" b="1" dirty="0">
                <a:solidFill>
                  <a:schemeClr val="accent1"/>
                </a:solidFill>
              </a:rPr>
              <a:t>（桥接模式）：　　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    电脑在上网的时候都需要有一个</a:t>
            </a:r>
            <a:r>
              <a:rPr lang="zh-CN" altLang="en-US" dirty="0">
                <a:solidFill>
                  <a:srgbClr val="FF0000"/>
                </a:solidFill>
              </a:rPr>
              <a:t>网络地址</a:t>
            </a:r>
            <a:r>
              <a:rPr lang="zh-CN" altLang="en-US" dirty="0"/>
              <a:t>（</a:t>
            </a:r>
            <a:r>
              <a:rPr lang="en-US" altLang="zh-CN" dirty="0"/>
              <a:t>IP</a:t>
            </a:r>
            <a:r>
              <a:rPr lang="zh-CN" altLang="en-US" dirty="0"/>
              <a:t>地址），通过这个地址可以确定我们的电脑在网络上的位置；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桥接模式就是将我们</a:t>
            </a:r>
            <a:r>
              <a:rPr lang="zh-CN" altLang="en-US" b="1" dirty="0">
                <a:solidFill>
                  <a:srgbClr val="FF0000"/>
                </a:solidFill>
              </a:rPr>
              <a:t>虚拟机</a:t>
            </a:r>
            <a:r>
              <a:rPr lang="zh-CN" altLang="en-US" dirty="0"/>
              <a:t>中的网卡的网络地址放在我们真实的物理机的网卡上。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因此，我们的</a:t>
            </a:r>
            <a:r>
              <a:rPr lang="zh-CN" altLang="en-US" b="1" dirty="0">
                <a:solidFill>
                  <a:schemeClr val="accent1"/>
                </a:solidFill>
              </a:rPr>
              <a:t>虚拟机</a:t>
            </a:r>
            <a:r>
              <a:rPr lang="zh-CN" altLang="en-US" dirty="0"/>
              <a:t>就好像跟我们的</a:t>
            </a:r>
            <a:r>
              <a:rPr lang="zh-CN" altLang="en-US" b="1" dirty="0">
                <a:solidFill>
                  <a:srgbClr val="FF0000"/>
                </a:solidFill>
              </a:rPr>
              <a:t>宿主机</a:t>
            </a:r>
            <a:r>
              <a:rPr lang="zh-CN" altLang="en-US" dirty="0"/>
              <a:t>所在的局域网中的一台机器一样。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 桥接模式适合有路由器的情况，和真实的物理环境一样。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accent1"/>
                </a:solidFill>
              </a:rPr>
              <a:t>NAT</a:t>
            </a:r>
            <a:r>
              <a:rPr lang="zh-CN" altLang="en-US" sz="2000" b="1" dirty="0">
                <a:solidFill>
                  <a:schemeClr val="accent1"/>
                </a:solidFill>
              </a:rPr>
              <a:t>（网络地址转换模式）：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在宿主机上制作一个虚拟网卡，通过这个网卡，给虚拟机分配</a:t>
            </a:r>
            <a:r>
              <a:rPr lang="en-US" altLang="zh-CN" dirty="0"/>
              <a:t>IP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宿主机在这里的角色相当于局域网中的路由器；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NAT</a:t>
            </a:r>
            <a:r>
              <a:rPr lang="zh-CN" altLang="en-US" dirty="0"/>
              <a:t>模式适合于没有路由器的情况，虚拟机通过宿主机去上网。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accent1"/>
                </a:solidFill>
              </a:rPr>
              <a:t>Host-Only</a:t>
            </a:r>
            <a:r>
              <a:rPr lang="zh-CN" altLang="en-US" sz="2000" b="1" dirty="0">
                <a:solidFill>
                  <a:schemeClr val="accent1"/>
                </a:solidFill>
              </a:rPr>
              <a:t>（模式）：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和</a:t>
            </a:r>
            <a:r>
              <a:rPr lang="en-US" altLang="zh-CN" dirty="0"/>
              <a:t>NAT</a:t>
            </a:r>
            <a:r>
              <a:rPr lang="zh-CN" altLang="en-US" dirty="0"/>
              <a:t>模式很像，唯一的区别是，没有地址转换服务；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所以该模式下虚拟机只能访问到主机，无法访问外网。</a:t>
            </a:r>
          </a:p>
        </p:txBody>
      </p:sp>
    </p:spTree>
    <p:extLst>
      <p:ext uri="{BB962C8B-B14F-4D97-AF65-F5344CB8AC3E}">
        <p14:creationId xmlns:p14="http://schemas.microsoft.com/office/powerpoint/2010/main" val="194005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5EC90-9C45-4E3E-A665-FD84A878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22680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安装搜狗输入法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56F92D-4390-40F6-844C-DDACCE78B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00" y="932400"/>
            <a:ext cx="10297119" cy="61776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99EA"/>
                </a:solidFill>
                <a:effectLst/>
                <a:latin typeface="-apple-system"/>
              </a:rPr>
              <a:t>官网下载安装包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b="0" i="0" u="none" strike="noStrike" dirty="0">
                <a:solidFill>
                  <a:srgbClr val="4EA1DB"/>
                </a:solidFill>
                <a:effectLst/>
                <a:latin typeface="-apple-system"/>
                <a:hlinkClick r:id="rId2"/>
              </a:rPr>
              <a:t>https://pinyin.sogou.com/linux/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2AA96B-C352-4860-BAE2-7F417F74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9AD6-4E8A-413A-8B25-A74838149613}" type="datetime1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0F265-C238-406C-BF0B-C388591F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深圳信息职业技术学院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46CD0-83FC-417D-9F5A-0C7473FB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17B0-6803-4DE7-9E0C-B50BA295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0" y="1550166"/>
            <a:ext cx="6584554" cy="490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47FC30-2CA9-47B3-B2EB-A83ECC87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46" y="1527899"/>
            <a:ext cx="5689600" cy="46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5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3779</Words>
  <Application>Microsoft Office PowerPoint</Application>
  <PresentationFormat>宽屏</PresentationFormat>
  <Paragraphs>436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-apple-system</vt:lpstr>
      <vt:lpstr>Helvetica Neue</vt:lpstr>
      <vt:lpstr>PingFang SC</vt:lpstr>
      <vt:lpstr>等线</vt:lpstr>
      <vt:lpstr>思源黑体 CN Bold</vt:lpstr>
      <vt:lpstr>思源黑体 CN Heavy</vt:lpstr>
      <vt:lpstr>微软雅黑</vt:lpstr>
      <vt:lpstr>Arial</vt:lpstr>
      <vt:lpstr>Source Code Pro</vt:lpstr>
      <vt:lpstr>Wingdings</vt:lpstr>
      <vt:lpstr>Office 主题​​</vt:lpstr>
      <vt:lpstr>PowerPoint 演示文稿</vt:lpstr>
      <vt:lpstr>PowerPoint 演示文稿</vt:lpstr>
      <vt:lpstr>PowerPoint 演示文稿</vt:lpstr>
      <vt:lpstr>如何切换为中文版本</vt:lpstr>
      <vt:lpstr>PowerPoint 演示文稿</vt:lpstr>
      <vt:lpstr>PowerPoint 演示文稿</vt:lpstr>
      <vt:lpstr>PowerPoint 演示文稿</vt:lpstr>
      <vt:lpstr>虚拟机的网络类型</vt:lpstr>
      <vt:lpstr>安装搜狗输入法</vt:lpstr>
      <vt:lpstr>PowerPoint 演示文稿</vt:lpstr>
      <vt:lpstr>PowerPoint 演示文稿</vt:lpstr>
      <vt:lpstr>PowerPoint 演示文稿</vt:lpstr>
      <vt:lpstr>PowerPoint 演示文稿</vt:lpstr>
      <vt:lpstr>一、查看已安装的语言环境（Locale） </vt:lpstr>
      <vt:lpstr>PowerPoint 演示文稿</vt:lpstr>
      <vt:lpstr>PowerPoint 演示文稿</vt:lpstr>
      <vt:lpstr>子任务：找到安装包所在的路径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至此，搜狗输入法安装完毕！</vt:lpstr>
      <vt:lpstr>本项目命令大全及解析</vt:lpstr>
      <vt:lpstr>本项目命令大全及解析</vt:lpstr>
      <vt:lpstr>PowerPoint 演示文稿</vt:lpstr>
      <vt:lpstr>PowerPoint 演示文稿</vt:lpstr>
      <vt:lpstr>linux中字体颜色及其含义</vt:lpstr>
      <vt:lpstr>PowerPoint 演示文稿</vt:lpstr>
      <vt:lpstr>PowerPoint 演示文稿</vt:lpstr>
      <vt:lpstr>PowerPoint 演示文稿</vt:lpstr>
      <vt:lpstr>更新 Python 版本</vt:lpstr>
      <vt:lpstr>重新安装 Python</vt:lpstr>
      <vt:lpstr>PowerPoint 演示文稿</vt:lpstr>
      <vt:lpstr>PowerPoint 演示文稿</vt:lpstr>
      <vt:lpstr>wget命令详解</vt:lpstr>
      <vt:lpstr>PowerPoint 演示文稿</vt:lpstr>
      <vt:lpstr>PowerPoint 演示文稿</vt:lpstr>
      <vt:lpstr>PowerPoint 演示文稿</vt:lpstr>
      <vt:lpstr>tar命令</vt:lpstr>
      <vt:lpstr>实例</vt:lpstr>
      <vt:lpstr>Make命令</vt:lpstr>
      <vt:lpstr>PowerPoint 演示文稿</vt:lpstr>
      <vt:lpstr>PowerPoint 演示文稿</vt:lpstr>
      <vt:lpstr>PowerPoint 演示文稿</vt:lpstr>
      <vt:lpstr>通过apt 安装MySQL服务</vt:lpstr>
      <vt:lpstr>PowerPoint 演示文稿</vt:lpstr>
      <vt:lpstr>2.1 初始化配置</vt:lpstr>
      <vt:lpstr>PowerPoint 演示文稿</vt:lpstr>
      <vt:lpstr>3.1访问</vt:lpstr>
      <vt:lpstr>PowerPoint 演示文稿</vt:lpstr>
      <vt:lpstr>PowerPoint 演示文稿</vt:lpstr>
      <vt:lpstr>Systemctl命令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boyata</dc:creator>
  <cp:lastModifiedBy>sheng jianqiang</cp:lastModifiedBy>
  <cp:revision>248</cp:revision>
  <dcterms:created xsi:type="dcterms:W3CDTF">2019-06-19T02:08:00Z</dcterms:created>
  <dcterms:modified xsi:type="dcterms:W3CDTF">2022-03-10T11:15:42Z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2A7F150BE7724DADAF77CC031F904C79</vt:lpwstr>
  </property>
</Properties>
</file>